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68" r:id="rId2"/>
    <p:sldId id="295" r:id="rId3"/>
    <p:sldId id="269" r:id="rId4"/>
    <p:sldId id="296" r:id="rId5"/>
    <p:sldId id="272" r:id="rId6"/>
    <p:sldId id="273" r:id="rId7"/>
    <p:sldId id="274" r:id="rId8"/>
    <p:sldId id="275" r:id="rId9"/>
    <p:sldId id="276" r:id="rId10"/>
    <p:sldId id="277" r:id="rId11"/>
    <p:sldId id="29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 id="293" r:id="rId28"/>
    <p:sldId id="29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F3F9B9-3D01-43FC-87DF-FC2378F8DC52}" type="datetimeFigureOut">
              <a:rPr lang="en-US" smtClean="0"/>
              <a:pPr/>
              <a:t>08-Mar-20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25F981-DF1E-4ACE-BD52-7D942312723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753272-0A1F-4DAF-A258-CFF9D62661C1}" type="datetimeFigureOut">
              <a:rPr lang="en-US" smtClean="0"/>
              <a:pPr/>
              <a:t>08-Mar-20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753272-0A1F-4DAF-A258-CFF9D62661C1}" type="datetimeFigureOut">
              <a:rPr lang="en-US" smtClean="0"/>
              <a:pPr/>
              <a:t>08-Mar-20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753272-0A1F-4DAF-A258-CFF9D62661C1}" type="datetimeFigureOut">
              <a:rPr lang="en-US" smtClean="0"/>
              <a:pPr/>
              <a:t>08-Mar-20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753272-0A1F-4DAF-A258-CFF9D62661C1}" type="datetimeFigureOut">
              <a:rPr lang="en-US" smtClean="0"/>
              <a:pPr/>
              <a:t>08-Mar-20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753272-0A1F-4DAF-A258-CFF9D62661C1}" type="datetimeFigureOut">
              <a:rPr lang="en-US" smtClean="0"/>
              <a:pPr/>
              <a:t>08-Mar-20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753272-0A1F-4DAF-A258-CFF9D62661C1}" type="datetimeFigureOut">
              <a:rPr lang="en-US" smtClean="0"/>
              <a:pPr/>
              <a:t>08-Mar-20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753272-0A1F-4DAF-A258-CFF9D62661C1}" type="datetimeFigureOut">
              <a:rPr lang="en-US" smtClean="0"/>
              <a:pPr/>
              <a:t>08-Mar-20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753272-0A1F-4DAF-A258-CFF9D62661C1}" type="datetimeFigureOut">
              <a:rPr lang="en-US" smtClean="0"/>
              <a:pPr/>
              <a:t>08-Mar-20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753272-0A1F-4DAF-A258-CFF9D62661C1}" type="datetimeFigureOut">
              <a:rPr lang="en-US" smtClean="0"/>
              <a:pPr/>
              <a:t>08-Mar-20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753272-0A1F-4DAF-A258-CFF9D62661C1}" type="datetimeFigureOut">
              <a:rPr lang="en-US" smtClean="0"/>
              <a:pPr/>
              <a:t>08-Mar-20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753272-0A1F-4DAF-A258-CFF9D62661C1}" type="datetimeFigureOut">
              <a:rPr lang="en-US" smtClean="0"/>
              <a:pPr/>
              <a:t>08-Mar-20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753272-0A1F-4DAF-A258-CFF9D62661C1}" type="datetimeFigureOut">
              <a:rPr lang="en-US" smtClean="0"/>
              <a:pPr/>
              <a:t>08-Mar-20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3AF756-9660-4197-9024-D11FC0C1C6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lstStyle/>
          <a:p>
            <a:r>
              <a:rPr lang="en-US" dirty="0" smtClean="0"/>
              <a:t>Principles of Management</a:t>
            </a:r>
            <a:endParaRPr lang="en-US" dirty="0"/>
          </a:p>
        </p:txBody>
      </p:sp>
      <p:sp>
        <p:nvSpPr>
          <p:cNvPr id="3" name="Subtitle 2"/>
          <p:cNvSpPr>
            <a:spLocks noGrp="1"/>
          </p:cNvSpPr>
          <p:nvPr>
            <p:ph type="subTitle" idx="1"/>
          </p:nvPr>
        </p:nvSpPr>
        <p:spPr>
          <a:xfrm>
            <a:off x="228600" y="1219200"/>
            <a:ext cx="8610600" cy="5334000"/>
          </a:xfrm>
        </p:spPr>
        <p:txBody>
          <a:bodyPr>
            <a:normAutofit lnSpcReduction="10000"/>
          </a:bodyPr>
          <a:lstStyle/>
          <a:p>
            <a:pPr marL="514350" indent="-514350" algn="l" fontAlgn="base">
              <a:buAutoNum type="arabicPeriod"/>
            </a:pPr>
            <a:r>
              <a:rPr lang="en-US" b="1" dirty="0" smtClean="0">
                <a:solidFill>
                  <a:schemeClr val="tx1"/>
                </a:solidFill>
              </a:rPr>
              <a:t>Toyota-language-spirit of law of every nation-culture-clean and safe products-advanced technologies-individual creativity- teamwork-research and creativity</a:t>
            </a:r>
            <a:endParaRPr lang="en-US" dirty="0" smtClean="0">
              <a:solidFill>
                <a:schemeClr val="tx1"/>
              </a:solidFill>
            </a:endParaRPr>
          </a:p>
          <a:p>
            <a:pPr marL="514350" indent="-514350" algn="l" fontAlgn="base">
              <a:buAutoNum type="arabicPeriod"/>
            </a:pPr>
            <a:r>
              <a:rPr lang="en-US" b="1" dirty="0" smtClean="0">
                <a:solidFill>
                  <a:schemeClr val="tx1"/>
                </a:solidFill>
              </a:rPr>
              <a:t>Fredrick Winslow Taylor and Henri </a:t>
            </a:r>
            <a:r>
              <a:rPr lang="en-US" b="1" dirty="0" err="1" smtClean="0">
                <a:solidFill>
                  <a:schemeClr val="tx1"/>
                </a:solidFill>
              </a:rPr>
              <a:t>Fayol</a:t>
            </a:r>
            <a:endParaRPr lang="en-US" b="1" dirty="0" smtClean="0">
              <a:solidFill>
                <a:schemeClr val="tx1"/>
              </a:solidFill>
            </a:endParaRPr>
          </a:p>
          <a:p>
            <a:pPr marL="514350" indent="-514350" algn="l" fontAlgn="base">
              <a:buFont typeface="Wingdings" pitchFamily="2" charset="2"/>
              <a:buChar char="v"/>
            </a:pPr>
            <a:r>
              <a:rPr lang="en-US" b="1" dirty="0" smtClean="0">
                <a:solidFill>
                  <a:srgbClr val="FF0000"/>
                </a:solidFill>
              </a:rPr>
              <a:t>Taylor-American mining engineer-scientific principles</a:t>
            </a:r>
            <a:endParaRPr lang="en-US" dirty="0" smtClean="0">
              <a:solidFill>
                <a:schemeClr val="tx1"/>
              </a:solidFill>
            </a:endParaRPr>
          </a:p>
          <a:p>
            <a:pPr marL="514350" indent="-514350" algn="l" fontAlgn="base">
              <a:buFont typeface="Wingdings" pitchFamily="2" charset="2"/>
              <a:buChar char="v"/>
            </a:pPr>
            <a:r>
              <a:rPr lang="en-US" b="1" dirty="0" err="1" smtClean="0">
                <a:solidFill>
                  <a:srgbClr val="FF0000"/>
                </a:solidFill>
              </a:rPr>
              <a:t>Fayol</a:t>
            </a:r>
            <a:r>
              <a:rPr lang="en-US" b="1" dirty="0" smtClean="0">
                <a:solidFill>
                  <a:srgbClr val="FF0000"/>
                </a:solidFill>
              </a:rPr>
              <a:t>-French mining </a:t>
            </a:r>
            <a:r>
              <a:rPr lang="en-US" b="1" smtClean="0">
                <a:solidFill>
                  <a:srgbClr val="FF0000"/>
                </a:solidFill>
              </a:rPr>
              <a:t>engineer-administrative principles</a:t>
            </a:r>
            <a:endParaRPr lang="en-US" b="1" dirty="0" smtClean="0">
              <a:solidFill>
                <a:srgbClr val="FF0000"/>
              </a:solidFill>
            </a:endParaRPr>
          </a:p>
          <a:p>
            <a:pPr marL="514350" indent="-514350" algn="l" fontAlgn="base"/>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fontScale="90000"/>
          </a:bodyPr>
          <a:lstStyle/>
          <a:p>
            <a:r>
              <a:rPr lang="en-US" dirty="0" smtClean="0"/>
              <a:t>Significance of Principles of Management</a:t>
            </a:r>
            <a:endParaRPr lang="en-US" dirty="0"/>
          </a:p>
        </p:txBody>
      </p:sp>
      <p:sp>
        <p:nvSpPr>
          <p:cNvPr id="3" name="Subtitle 2"/>
          <p:cNvSpPr>
            <a:spLocks noGrp="1"/>
          </p:cNvSpPr>
          <p:nvPr>
            <p:ph type="subTitle" idx="1"/>
          </p:nvPr>
        </p:nvSpPr>
        <p:spPr>
          <a:xfrm>
            <a:off x="228600" y="1219200"/>
            <a:ext cx="8610600" cy="5334000"/>
          </a:xfrm>
        </p:spPr>
        <p:txBody>
          <a:bodyPr>
            <a:normAutofit/>
          </a:bodyPr>
          <a:lstStyle/>
          <a:p>
            <a:pPr marL="514350" indent="-514350" algn="l" fontAlgn="base">
              <a:buFont typeface="Wingdings" pitchFamily="2" charset="2"/>
              <a:buChar char="v"/>
            </a:pPr>
            <a:r>
              <a:rPr lang="en-US" b="1" dirty="0" smtClean="0">
                <a:solidFill>
                  <a:srgbClr val="FF0000"/>
                </a:solidFill>
              </a:rPr>
              <a:t>Management training, education &amp; research: </a:t>
            </a:r>
          </a:p>
          <a:p>
            <a:pPr marL="514350" indent="-514350" algn="l" fontAlgn="base">
              <a:buFont typeface="Wingdings" pitchFamily="2" charset="2"/>
              <a:buChar char="Ø"/>
            </a:pPr>
            <a:r>
              <a:rPr lang="en-US" b="1" dirty="0" smtClean="0">
                <a:solidFill>
                  <a:schemeClr val="tx1"/>
                </a:solidFill>
              </a:rPr>
              <a:t>Learners are provided in-depth understanding about principles of management to develop knowledge and skills</a:t>
            </a:r>
          </a:p>
          <a:p>
            <a:pPr marL="514350" indent="-514350" algn="l" fontAlgn="base">
              <a:buFont typeface="Wingdings" pitchFamily="2" charset="2"/>
              <a:buChar char="Ø"/>
            </a:pPr>
            <a:r>
              <a:rPr lang="en-US" b="1" dirty="0" smtClean="0">
                <a:solidFill>
                  <a:schemeClr val="tx1"/>
                </a:solidFill>
              </a:rPr>
              <a:t>Various research initiatives undertaken in the field of management are based on principles</a:t>
            </a:r>
          </a:p>
          <a:p>
            <a:pPr marL="514350" indent="-514350" algn="l" fontAlgn="base">
              <a:buFont typeface="Wingdings" pitchFamily="2" charset="2"/>
              <a:buChar char="Ø"/>
            </a:pPr>
            <a:r>
              <a:rPr lang="en-US" b="1" dirty="0" smtClean="0">
                <a:solidFill>
                  <a:schemeClr val="tx1"/>
                </a:solidFill>
              </a:rPr>
              <a:t>Modern management is regarded as separate discipline worldwide because </a:t>
            </a:r>
            <a:r>
              <a:rPr lang="en-US" b="1" smtClean="0">
                <a:solidFill>
                  <a:schemeClr val="tx1"/>
                </a:solidFill>
              </a:rPr>
              <a:t>of principles</a:t>
            </a:r>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543800" cy="457199"/>
          </a:xfrm>
        </p:spPr>
        <p:txBody>
          <a:bodyPr>
            <a:normAutofit fontScale="90000"/>
          </a:bodyPr>
          <a:lstStyle/>
          <a:p>
            <a:r>
              <a:rPr lang="en-US" dirty="0" smtClean="0"/>
              <a:t>Significance of Principles of Management</a:t>
            </a:r>
            <a:endParaRPr lang="en-US" dirty="0"/>
          </a:p>
        </p:txBody>
      </p:sp>
      <p:sp>
        <p:nvSpPr>
          <p:cNvPr id="3" name="Subtitle 2"/>
          <p:cNvSpPr>
            <a:spLocks noGrp="1"/>
          </p:cNvSpPr>
          <p:nvPr>
            <p:ph type="subTitle" idx="1"/>
          </p:nvPr>
        </p:nvSpPr>
        <p:spPr>
          <a:xfrm>
            <a:off x="228600" y="1219200"/>
            <a:ext cx="8610600" cy="5334000"/>
          </a:xfrm>
        </p:spPr>
        <p:txBody>
          <a:bodyPr>
            <a:normAutofit fontScale="47500" lnSpcReduction="20000"/>
          </a:bodyPr>
          <a:lstStyle/>
          <a:p>
            <a:pPr algn="l"/>
            <a:r>
              <a:rPr lang="en-US" dirty="0" err="1" smtClean="0">
                <a:solidFill>
                  <a:schemeClr val="tx1"/>
                </a:solidFill>
              </a:rPr>
              <a:t>Aapka</a:t>
            </a:r>
            <a:r>
              <a:rPr lang="en-US" dirty="0" smtClean="0">
                <a:solidFill>
                  <a:schemeClr val="tx1"/>
                </a:solidFill>
              </a:rPr>
              <a:t> </a:t>
            </a:r>
            <a:r>
              <a:rPr lang="en-US" dirty="0" err="1" smtClean="0">
                <a:solidFill>
                  <a:schemeClr val="tx1"/>
                </a:solidFill>
              </a:rPr>
              <a:t>Vidyalaya</a:t>
            </a:r>
            <a:r>
              <a:rPr lang="en-US" dirty="0" smtClean="0">
                <a:solidFill>
                  <a:schemeClr val="tx1"/>
                </a:solidFill>
              </a:rPr>
              <a:t>’ believes in the holistic development of students and encourages team building through a mix of curricular, co-curricular and sports activities. On its Founder’s Day, a stage performance had to be put up. A committee of ten prefects was constituted to plan different aspects of the function. They all decided to use recycled paper for decoration. There was a spirit of unity and harmony and all the members supported each other. With mutual trust and a sense of belonging, the </a:t>
            </a:r>
            <a:r>
              <a:rPr lang="en-US" dirty="0" err="1" smtClean="0">
                <a:solidFill>
                  <a:schemeClr val="tx1"/>
                </a:solidFill>
              </a:rPr>
              <a:t>programme</a:t>
            </a:r>
            <a:r>
              <a:rPr lang="en-US" dirty="0" smtClean="0">
                <a:solidFill>
                  <a:schemeClr val="tx1"/>
                </a:solidFill>
              </a:rPr>
              <a:t> was systematically planned and executed. </a:t>
            </a:r>
            <a:r>
              <a:rPr lang="en-US" dirty="0" err="1" smtClean="0">
                <a:solidFill>
                  <a:schemeClr val="tx1"/>
                </a:solidFill>
              </a:rPr>
              <a:t>Kartik</a:t>
            </a:r>
            <a:r>
              <a:rPr lang="en-US" dirty="0" smtClean="0">
                <a:solidFill>
                  <a:schemeClr val="tx1"/>
                </a:solidFill>
              </a:rPr>
              <a:t>, one of the prefects, </a:t>
            </a:r>
            <a:r>
              <a:rPr lang="en-US" dirty="0" err="1" smtClean="0">
                <a:solidFill>
                  <a:schemeClr val="tx1"/>
                </a:solidFill>
              </a:rPr>
              <a:t>realised</a:t>
            </a:r>
            <a:r>
              <a:rPr lang="en-US" dirty="0" smtClean="0">
                <a:solidFill>
                  <a:schemeClr val="tx1"/>
                </a:solidFill>
              </a:rPr>
              <a:t> that the group had unknowingly applied one of the principles of management while planning and executing the </a:t>
            </a:r>
            <a:r>
              <a:rPr lang="en-US" dirty="0" err="1" smtClean="0">
                <a:solidFill>
                  <a:schemeClr val="tx1"/>
                </a:solidFill>
              </a:rPr>
              <a:t>programme</a:t>
            </a:r>
            <a:r>
              <a:rPr lang="en-US" dirty="0" smtClean="0">
                <a:solidFill>
                  <a:schemeClr val="tx1"/>
                </a:solidFill>
              </a:rPr>
              <a:t>. He was so inspired by the success of this function that he asked his father to apply the same principle in his business. His father replied that he was already using this principle.</a:t>
            </a:r>
          </a:p>
          <a:p>
            <a:pPr algn="l"/>
            <a:r>
              <a:rPr lang="en-US" dirty="0" smtClean="0">
                <a:solidFill>
                  <a:schemeClr val="tx1"/>
                </a:solidFill>
              </a:rPr>
              <a:t>State </a:t>
            </a:r>
            <a:r>
              <a:rPr lang="en-US" dirty="0" smtClean="0">
                <a:solidFill>
                  <a:schemeClr val="tx1"/>
                </a:solidFill>
              </a:rPr>
              <a:t>any two features of management highlighted in the above paragraph.</a:t>
            </a:r>
          </a:p>
          <a:p>
            <a:pPr algn="l"/>
            <a:r>
              <a:rPr lang="en-US" dirty="0" smtClean="0">
                <a:solidFill>
                  <a:schemeClr val="tx1"/>
                </a:solidFill>
              </a:rPr>
              <a:t>Identify any two values which ‘</a:t>
            </a:r>
            <a:r>
              <a:rPr lang="en-US" dirty="0" err="1" smtClean="0">
                <a:solidFill>
                  <a:schemeClr val="tx1"/>
                </a:solidFill>
              </a:rPr>
              <a:t>Aapka</a:t>
            </a:r>
            <a:r>
              <a:rPr lang="en-US" dirty="0" smtClean="0">
                <a:solidFill>
                  <a:schemeClr val="tx1"/>
                </a:solidFill>
              </a:rPr>
              <a:t> </a:t>
            </a:r>
            <a:r>
              <a:rPr lang="en-US" dirty="0" err="1" smtClean="0">
                <a:solidFill>
                  <a:schemeClr val="tx1"/>
                </a:solidFill>
              </a:rPr>
              <a:t>Vidyalaya</a:t>
            </a:r>
            <a:r>
              <a:rPr lang="en-US" dirty="0" smtClean="0">
                <a:solidFill>
                  <a:schemeClr val="tx1"/>
                </a:solidFill>
              </a:rPr>
              <a:t>’ communicated to society</a:t>
            </a:r>
            <a:r>
              <a:rPr lang="en-US" dirty="0" smtClean="0">
                <a:solidFill>
                  <a:schemeClr val="tx1"/>
                </a:solidFill>
              </a:rPr>
              <a:t>.</a:t>
            </a:r>
          </a:p>
          <a:p>
            <a:pPr algn="l"/>
            <a:endParaRPr lang="en-US" dirty="0" smtClean="0">
              <a:solidFill>
                <a:schemeClr val="tx1"/>
              </a:solidFill>
            </a:endParaRPr>
          </a:p>
          <a:p>
            <a:pPr algn="l"/>
            <a:endParaRPr lang="en-US" dirty="0" smtClean="0">
              <a:solidFill>
                <a:schemeClr val="tx1"/>
              </a:solidFill>
            </a:endParaRPr>
          </a:p>
          <a:p>
            <a:pPr algn="l"/>
            <a:r>
              <a:rPr lang="en-US" b="1" dirty="0" smtClean="0">
                <a:solidFill>
                  <a:schemeClr val="tx1"/>
                </a:solidFill>
              </a:rPr>
              <a:t>The two features of management mentioned in the above paragraph are as follows:</a:t>
            </a:r>
          </a:p>
          <a:p>
            <a:pPr lvl="1" algn="l"/>
            <a:r>
              <a:rPr lang="en-US" b="1" dirty="0" smtClean="0">
                <a:solidFill>
                  <a:schemeClr val="tx1"/>
                </a:solidFill>
              </a:rPr>
              <a:t>Management is goal oriented as it seeks to integrate the efforts of different individuals towards the accomplishment of both organizational and individual goals.</a:t>
            </a:r>
          </a:p>
          <a:p>
            <a:pPr lvl="1" algn="l"/>
            <a:r>
              <a:rPr lang="en-US" b="1" dirty="0" smtClean="0">
                <a:solidFill>
                  <a:schemeClr val="tx1"/>
                </a:solidFill>
              </a:rPr>
              <a:t>Management is pervasive as it is applicable to all types of organizations, (economic,</a:t>
            </a:r>
            <a:br>
              <a:rPr lang="en-US" b="1" dirty="0" smtClean="0">
                <a:solidFill>
                  <a:schemeClr val="tx1"/>
                </a:solidFill>
              </a:rPr>
            </a:br>
            <a:r>
              <a:rPr lang="en-US" b="1" dirty="0" smtClean="0">
                <a:solidFill>
                  <a:schemeClr val="tx1"/>
                </a:solidFill>
              </a:rPr>
              <a:t>social, political) all sizes of organizations (small, medium, large) and at all levels of management (top, middle and lower).</a:t>
            </a:r>
          </a:p>
          <a:p>
            <a:pPr algn="l"/>
            <a:r>
              <a:rPr lang="en-US" b="1" dirty="0" smtClean="0">
                <a:solidFill>
                  <a:schemeClr val="tx1"/>
                </a:solidFill>
              </a:rPr>
              <a:t>The two values that ‘</a:t>
            </a:r>
            <a:r>
              <a:rPr lang="en-US" b="1" dirty="0" err="1" smtClean="0">
                <a:solidFill>
                  <a:schemeClr val="tx1"/>
                </a:solidFill>
              </a:rPr>
              <a:t>Aapka</a:t>
            </a:r>
            <a:r>
              <a:rPr lang="en-US" b="1" dirty="0" smtClean="0">
                <a:solidFill>
                  <a:schemeClr val="tx1"/>
                </a:solidFill>
              </a:rPr>
              <a:t> </a:t>
            </a:r>
            <a:r>
              <a:rPr lang="en-US" b="1" dirty="0" err="1" smtClean="0">
                <a:solidFill>
                  <a:schemeClr val="tx1"/>
                </a:solidFill>
              </a:rPr>
              <a:t>Vidyalaya</a:t>
            </a:r>
            <a:r>
              <a:rPr lang="en-US" b="1" dirty="0" smtClean="0">
                <a:solidFill>
                  <a:schemeClr val="tx1"/>
                </a:solidFill>
              </a:rPr>
              <a:t>’ communicated to society are:</a:t>
            </a:r>
          </a:p>
          <a:p>
            <a:pPr lvl="1" algn="l"/>
            <a:r>
              <a:rPr lang="en-US" b="1" dirty="0" smtClean="0">
                <a:solidFill>
                  <a:schemeClr val="tx1"/>
                </a:solidFill>
              </a:rPr>
              <a:t>Responsibility</a:t>
            </a:r>
          </a:p>
          <a:p>
            <a:pPr lvl="1" algn="l"/>
            <a:r>
              <a:rPr lang="en-US" b="1" dirty="0" smtClean="0">
                <a:solidFill>
                  <a:schemeClr val="tx1"/>
                </a:solidFill>
              </a:rPr>
              <a:t>Sustainable development</a:t>
            </a:r>
            <a:r>
              <a:rPr lang="en-US" b="1" dirty="0" smtClean="0">
                <a:solidFill>
                  <a:schemeClr val="tx1"/>
                </a:solidFill>
              </a:rPr>
              <a:t>.</a:t>
            </a:r>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a:bodyPr>
          <a:lstStyle/>
          <a:p>
            <a:r>
              <a:rPr lang="en-US" dirty="0" err="1" smtClean="0"/>
              <a:t>Fayol’s</a:t>
            </a:r>
            <a:r>
              <a:rPr lang="en-US" dirty="0" smtClean="0"/>
              <a:t> Principles of Management</a:t>
            </a:r>
            <a:endParaRPr lang="en-US" dirty="0"/>
          </a:p>
        </p:txBody>
      </p:sp>
      <p:sp>
        <p:nvSpPr>
          <p:cNvPr id="3" name="Subtitle 2"/>
          <p:cNvSpPr>
            <a:spLocks noGrp="1"/>
          </p:cNvSpPr>
          <p:nvPr>
            <p:ph type="subTitle" idx="1"/>
          </p:nvPr>
        </p:nvSpPr>
        <p:spPr>
          <a:xfrm>
            <a:off x="228600" y="1219200"/>
            <a:ext cx="8610600" cy="5334000"/>
          </a:xfrm>
        </p:spPr>
        <p:txBody>
          <a:bodyPr>
            <a:normAutofit lnSpcReduction="10000"/>
          </a:bodyPr>
          <a:lstStyle/>
          <a:p>
            <a:pPr marL="514350" indent="-514350" algn="l" fontAlgn="base">
              <a:buFont typeface="Wingdings" pitchFamily="2" charset="2"/>
              <a:buChar char="v"/>
            </a:pPr>
            <a:r>
              <a:rPr lang="en-US" b="1" dirty="0" smtClean="0">
                <a:solidFill>
                  <a:srgbClr val="FF0000"/>
                </a:solidFill>
              </a:rPr>
              <a:t>Background &amp; History: </a:t>
            </a:r>
          </a:p>
          <a:p>
            <a:pPr marL="514350" indent="-514350" algn="l" fontAlgn="base">
              <a:buFont typeface="Wingdings" pitchFamily="2" charset="2"/>
              <a:buChar char="Ø"/>
            </a:pPr>
            <a:r>
              <a:rPr lang="en-US" b="1" dirty="0" smtClean="0">
                <a:solidFill>
                  <a:schemeClr val="tx1"/>
                </a:solidFill>
              </a:rPr>
              <a:t>Henri </a:t>
            </a:r>
            <a:r>
              <a:rPr lang="en-US" b="1" dirty="0" err="1" smtClean="0">
                <a:solidFill>
                  <a:schemeClr val="tx1"/>
                </a:solidFill>
              </a:rPr>
              <a:t>Fayol</a:t>
            </a:r>
            <a:r>
              <a:rPr lang="en-US" b="1" dirty="0" smtClean="0">
                <a:solidFill>
                  <a:schemeClr val="tx1"/>
                </a:solidFill>
              </a:rPr>
              <a:t> was a French management theorist who made scientific org. of </a:t>
            </a:r>
            <a:r>
              <a:rPr lang="en-US" b="1" dirty="0" err="1" smtClean="0">
                <a:solidFill>
                  <a:schemeClr val="tx1"/>
                </a:solidFill>
              </a:rPr>
              <a:t>labour</a:t>
            </a:r>
            <a:endParaRPr lang="en-US" b="1" dirty="0" smtClean="0">
              <a:solidFill>
                <a:schemeClr val="tx1"/>
              </a:solidFill>
            </a:endParaRPr>
          </a:p>
          <a:p>
            <a:pPr marL="514350" indent="-514350" algn="l" fontAlgn="base">
              <a:buFont typeface="Wingdings" pitchFamily="2" charset="2"/>
              <a:buChar char="Ø"/>
            </a:pPr>
            <a:r>
              <a:rPr lang="en-US" b="1" dirty="0" smtClean="0">
                <a:solidFill>
                  <a:schemeClr val="tx1"/>
                </a:solidFill>
              </a:rPr>
              <a:t>His life span ranged from the year 1841-1925</a:t>
            </a:r>
          </a:p>
          <a:p>
            <a:pPr marL="514350" indent="-514350" algn="l" fontAlgn="base">
              <a:buFont typeface="Wingdings" pitchFamily="2" charset="2"/>
              <a:buChar char="Ø"/>
            </a:pPr>
            <a:r>
              <a:rPr lang="en-US" b="1" dirty="0" smtClean="0">
                <a:solidFill>
                  <a:schemeClr val="tx1"/>
                </a:solidFill>
              </a:rPr>
              <a:t>He was an engineering graduate from the mining academy of </a:t>
            </a:r>
            <a:r>
              <a:rPr lang="en-US" b="1" dirty="0" err="1" smtClean="0">
                <a:solidFill>
                  <a:schemeClr val="tx1"/>
                </a:solidFill>
              </a:rPr>
              <a:t>St.Etienne</a:t>
            </a:r>
            <a:r>
              <a:rPr lang="en-US" b="1" dirty="0" smtClean="0">
                <a:solidFill>
                  <a:schemeClr val="tx1"/>
                </a:solidFill>
              </a:rPr>
              <a:t> in 1860 in mining engineering</a:t>
            </a:r>
          </a:p>
          <a:p>
            <a:pPr marL="514350" indent="-514350" algn="l" fontAlgn="base">
              <a:buFont typeface="Wingdings" pitchFamily="2" charset="2"/>
              <a:buChar char="Ø"/>
            </a:pPr>
            <a:r>
              <a:rPr lang="en-US" b="1" dirty="0" smtClean="0">
                <a:solidFill>
                  <a:schemeClr val="tx1"/>
                </a:solidFill>
              </a:rPr>
              <a:t>At the age of 19, he worked in a mining co. and served as MD from the year 1888 to 1918.</a:t>
            </a:r>
            <a:r>
              <a:rPr lang="en-US" dirty="0" smtClean="0"/>
              <a:t/>
            </a:r>
            <a:br>
              <a:rPr lang="en-US" dirty="0" smtClean="0"/>
            </a:br>
            <a:endParaRPr lang="en-US" b="1" dirty="0">
              <a:solidFill>
                <a:schemeClr val="tx1"/>
              </a:solidFill>
            </a:endParaRPr>
          </a:p>
        </p:txBody>
      </p:sp>
      <p:pic>
        <p:nvPicPr>
          <p:cNvPr id="4" name="Picture 3" descr="henri.jpg"/>
          <p:cNvPicPr>
            <a:picLocks noChangeAspect="1"/>
          </p:cNvPicPr>
          <p:nvPr/>
        </p:nvPicPr>
        <p:blipFill>
          <a:blip r:embed="rId2"/>
          <a:stretch>
            <a:fillRect/>
          </a:stretch>
        </p:blipFill>
        <p:spPr>
          <a:xfrm>
            <a:off x="5562600" y="152400"/>
            <a:ext cx="2466975" cy="184785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a:bodyPr>
          <a:lstStyle/>
          <a:p>
            <a:r>
              <a:rPr lang="en-US" dirty="0" err="1" smtClean="0"/>
              <a:t>Fayol’s</a:t>
            </a:r>
            <a:r>
              <a:rPr lang="en-US" dirty="0" smtClean="0"/>
              <a:t> Principles of Management</a:t>
            </a:r>
            <a:endParaRPr lang="en-US" dirty="0"/>
          </a:p>
        </p:txBody>
      </p:sp>
      <p:sp>
        <p:nvSpPr>
          <p:cNvPr id="3" name="Subtitle 2"/>
          <p:cNvSpPr>
            <a:spLocks noGrp="1"/>
          </p:cNvSpPr>
          <p:nvPr>
            <p:ph type="subTitle" idx="1"/>
          </p:nvPr>
        </p:nvSpPr>
        <p:spPr>
          <a:xfrm>
            <a:off x="228600" y="1219200"/>
            <a:ext cx="8610600" cy="5334000"/>
          </a:xfrm>
        </p:spPr>
        <p:txBody>
          <a:bodyPr>
            <a:normAutofit fontScale="92500" lnSpcReduction="10000"/>
          </a:bodyPr>
          <a:lstStyle/>
          <a:p>
            <a:pPr marL="514350" indent="-514350" algn="l" fontAlgn="base">
              <a:buFont typeface="Wingdings" pitchFamily="2" charset="2"/>
              <a:buChar char="v"/>
            </a:pPr>
            <a:r>
              <a:rPr lang="en-US" b="1" dirty="0" smtClean="0">
                <a:solidFill>
                  <a:srgbClr val="FF0000"/>
                </a:solidFill>
              </a:rPr>
              <a:t>Major Contribution of </a:t>
            </a:r>
            <a:r>
              <a:rPr lang="en-US" b="1" dirty="0" err="1" smtClean="0">
                <a:solidFill>
                  <a:srgbClr val="FF0000"/>
                </a:solidFill>
              </a:rPr>
              <a:t>Fayol</a:t>
            </a:r>
            <a:r>
              <a:rPr lang="en-US" b="1" dirty="0" smtClean="0">
                <a:solidFill>
                  <a:srgbClr val="FF0000"/>
                </a:solidFill>
              </a:rPr>
              <a:t>: </a:t>
            </a:r>
          </a:p>
          <a:p>
            <a:pPr marL="514350" indent="-514350" algn="l" fontAlgn="base">
              <a:buFont typeface="Wingdings" pitchFamily="2" charset="2"/>
              <a:buChar char="Ø"/>
            </a:pPr>
            <a:r>
              <a:rPr lang="en-US" b="1" dirty="0" smtClean="0">
                <a:solidFill>
                  <a:schemeClr val="tx1"/>
                </a:solidFill>
              </a:rPr>
              <a:t>He’s known as ‘Father of General Management’</a:t>
            </a:r>
          </a:p>
          <a:p>
            <a:pPr marL="514350" indent="-514350" algn="l" fontAlgn="base">
              <a:buFont typeface="Wingdings" pitchFamily="2" charset="2"/>
              <a:buChar char="Ø"/>
            </a:pPr>
            <a:r>
              <a:rPr lang="en-US" b="1" dirty="0" err="1" smtClean="0">
                <a:solidFill>
                  <a:schemeClr val="tx1"/>
                </a:solidFill>
              </a:rPr>
              <a:t>Fayol’s</a:t>
            </a:r>
            <a:r>
              <a:rPr lang="en-US" b="1" dirty="0" smtClean="0">
                <a:solidFill>
                  <a:schemeClr val="tx1"/>
                </a:solidFill>
              </a:rPr>
              <a:t> administrative theory focuses on managerial efficiency by controlling the </a:t>
            </a:r>
            <a:r>
              <a:rPr lang="en-US" b="1" dirty="0" err="1" smtClean="0">
                <a:solidFill>
                  <a:schemeClr val="tx1"/>
                </a:solidFill>
              </a:rPr>
              <a:t>prodn</a:t>
            </a:r>
            <a:r>
              <a:rPr lang="en-US" b="1" dirty="0" smtClean="0">
                <a:solidFill>
                  <a:schemeClr val="tx1"/>
                </a:solidFill>
              </a:rPr>
              <a:t> costs</a:t>
            </a:r>
          </a:p>
          <a:p>
            <a:pPr marL="514350" indent="-514350" algn="l" fontAlgn="base">
              <a:buFont typeface="Wingdings" pitchFamily="2" charset="2"/>
              <a:buChar char="Ø"/>
            </a:pPr>
            <a:r>
              <a:rPr lang="en-US" b="1" dirty="0" smtClean="0">
                <a:solidFill>
                  <a:schemeClr val="tx1"/>
                </a:solidFill>
              </a:rPr>
              <a:t>He was the first person to identify four functions of </a:t>
            </a:r>
            <a:r>
              <a:rPr lang="en-US" b="1" dirty="0" err="1" smtClean="0">
                <a:solidFill>
                  <a:schemeClr val="tx1"/>
                </a:solidFill>
              </a:rPr>
              <a:t>mngt</a:t>
            </a:r>
            <a:r>
              <a:rPr lang="en-US" b="1" dirty="0" smtClean="0">
                <a:solidFill>
                  <a:schemeClr val="tx1"/>
                </a:solidFill>
              </a:rPr>
              <a:t>-planning, </a:t>
            </a:r>
            <a:r>
              <a:rPr lang="en-US" b="1" dirty="0" err="1" smtClean="0">
                <a:solidFill>
                  <a:schemeClr val="tx1"/>
                </a:solidFill>
              </a:rPr>
              <a:t>organising</a:t>
            </a:r>
            <a:r>
              <a:rPr lang="en-US" b="1" dirty="0" smtClean="0">
                <a:solidFill>
                  <a:schemeClr val="tx1"/>
                </a:solidFill>
              </a:rPr>
              <a:t>, directing and controlling</a:t>
            </a:r>
          </a:p>
          <a:p>
            <a:pPr marL="514350" indent="-514350" algn="l" fontAlgn="base">
              <a:buFont typeface="Wingdings" pitchFamily="2" charset="2"/>
              <a:buChar char="Ø"/>
            </a:pPr>
            <a:r>
              <a:rPr lang="en-US" b="1" dirty="0" smtClean="0">
                <a:solidFill>
                  <a:schemeClr val="tx1"/>
                </a:solidFill>
              </a:rPr>
              <a:t>The 14 principles of </a:t>
            </a:r>
            <a:r>
              <a:rPr lang="en-US" b="1" dirty="0" err="1" smtClean="0">
                <a:solidFill>
                  <a:schemeClr val="tx1"/>
                </a:solidFill>
              </a:rPr>
              <a:t>mngt</a:t>
            </a:r>
            <a:r>
              <a:rPr lang="en-US" b="1" dirty="0" smtClean="0">
                <a:solidFill>
                  <a:schemeClr val="tx1"/>
                </a:solidFill>
              </a:rPr>
              <a:t>. Is detailed in his book ‘General &amp; </a:t>
            </a:r>
            <a:r>
              <a:rPr lang="en-US" b="1" dirty="0" err="1" smtClean="0">
                <a:solidFill>
                  <a:schemeClr val="tx1"/>
                </a:solidFill>
              </a:rPr>
              <a:t>Industial</a:t>
            </a:r>
            <a:r>
              <a:rPr lang="en-US" b="1" dirty="0" smtClean="0">
                <a:solidFill>
                  <a:schemeClr val="tx1"/>
                </a:solidFill>
              </a:rPr>
              <a:t> </a:t>
            </a:r>
            <a:r>
              <a:rPr lang="en-US" b="1" dirty="0" err="1" smtClean="0">
                <a:solidFill>
                  <a:schemeClr val="tx1"/>
                </a:solidFill>
              </a:rPr>
              <a:t>Mngt</a:t>
            </a:r>
            <a:r>
              <a:rPr lang="en-US" b="1" dirty="0" smtClean="0">
                <a:solidFill>
                  <a:schemeClr val="tx1"/>
                </a:solidFill>
              </a:rPr>
              <a:t> in 1949.</a:t>
            </a:r>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fontScale="90000"/>
          </a:bodyPr>
          <a:lstStyle/>
          <a:p>
            <a:r>
              <a:rPr lang="en-US" dirty="0" err="1" smtClean="0"/>
              <a:t>Fayol’s</a:t>
            </a:r>
            <a:r>
              <a:rPr lang="en-US" dirty="0" smtClean="0"/>
              <a:t> 14 Principles of Management</a:t>
            </a:r>
            <a:endParaRPr lang="en-US" dirty="0"/>
          </a:p>
        </p:txBody>
      </p:sp>
      <p:sp>
        <p:nvSpPr>
          <p:cNvPr id="3" name="Subtitle 2"/>
          <p:cNvSpPr>
            <a:spLocks noGrp="1"/>
          </p:cNvSpPr>
          <p:nvPr>
            <p:ph type="subTitle" idx="1"/>
          </p:nvPr>
        </p:nvSpPr>
        <p:spPr>
          <a:xfrm>
            <a:off x="228600" y="1219200"/>
            <a:ext cx="8610600" cy="5334000"/>
          </a:xfrm>
        </p:spPr>
        <p:txBody>
          <a:bodyPr>
            <a:normAutofit fontScale="92500" lnSpcReduction="10000"/>
          </a:bodyPr>
          <a:lstStyle/>
          <a:p>
            <a:pPr marL="514350" indent="-514350" algn="l" fontAlgn="base"/>
            <a:r>
              <a:rPr lang="en-US" b="1" dirty="0" smtClean="0">
                <a:solidFill>
                  <a:srgbClr val="FF0000"/>
                </a:solidFill>
              </a:rPr>
              <a:t>1.Division of Work: </a:t>
            </a:r>
          </a:p>
          <a:p>
            <a:pPr marL="514350" indent="-514350" algn="l" fontAlgn="base">
              <a:buFont typeface="Wingdings" pitchFamily="2" charset="2"/>
              <a:buChar char="Ø"/>
            </a:pPr>
            <a:r>
              <a:rPr lang="en-US" b="1" dirty="0" smtClean="0">
                <a:solidFill>
                  <a:schemeClr val="tx1"/>
                </a:solidFill>
              </a:rPr>
              <a:t>According to </a:t>
            </a:r>
            <a:r>
              <a:rPr lang="en-US" b="1" dirty="0" err="1" smtClean="0">
                <a:solidFill>
                  <a:schemeClr val="tx1"/>
                </a:solidFill>
              </a:rPr>
              <a:t>Fayol</a:t>
            </a:r>
            <a:r>
              <a:rPr lang="en-US" b="1" dirty="0" smtClean="0">
                <a:solidFill>
                  <a:schemeClr val="tx1"/>
                </a:solidFill>
              </a:rPr>
              <a:t>, “The intent of division of work is to produce more and better work for the same effort”. </a:t>
            </a:r>
          </a:p>
          <a:p>
            <a:pPr marL="514350" indent="-514350" algn="l" fontAlgn="base">
              <a:buFont typeface="Wingdings" pitchFamily="2" charset="2"/>
              <a:buChar char="Ø"/>
            </a:pPr>
            <a:r>
              <a:rPr lang="en-US" b="1" dirty="0" smtClean="0">
                <a:solidFill>
                  <a:schemeClr val="tx1"/>
                </a:solidFill>
              </a:rPr>
              <a:t>He suggests that the whole org. work both managerial and technical should be divided into </a:t>
            </a:r>
            <a:r>
              <a:rPr lang="en-US" b="1" dirty="0" err="1" smtClean="0">
                <a:solidFill>
                  <a:schemeClr val="tx1"/>
                </a:solidFill>
              </a:rPr>
              <a:t>specialised</a:t>
            </a:r>
            <a:r>
              <a:rPr lang="en-US" b="1" dirty="0" smtClean="0">
                <a:solidFill>
                  <a:schemeClr val="tx1"/>
                </a:solidFill>
              </a:rPr>
              <a:t> jobs.</a:t>
            </a:r>
          </a:p>
          <a:p>
            <a:pPr marL="514350" indent="-514350" algn="l" fontAlgn="base">
              <a:buFont typeface="Wingdings" pitchFamily="2" charset="2"/>
              <a:buChar char="Ø"/>
            </a:pPr>
            <a:r>
              <a:rPr lang="en-US" b="1" dirty="0" err="1" smtClean="0">
                <a:solidFill>
                  <a:schemeClr val="tx1"/>
                </a:solidFill>
              </a:rPr>
              <a:t>Specialisation</a:t>
            </a:r>
            <a:r>
              <a:rPr lang="en-US" b="1" dirty="0" smtClean="0">
                <a:solidFill>
                  <a:schemeClr val="tx1"/>
                </a:solidFill>
              </a:rPr>
              <a:t> promoted speed, efficiency and accuracy in work and facilitates growth of org.</a:t>
            </a:r>
          </a:p>
          <a:p>
            <a:pPr marL="514350" indent="-514350" algn="l" fontAlgn="base"/>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fontScale="90000"/>
          </a:bodyPr>
          <a:lstStyle/>
          <a:p>
            <a:r>
              <a:rPr lang="en-US" dirty="0" err="1" smtClean="0"/>
              <a:t>Fayol’s</a:t>
            </a:r>
            <a:r>
              <a:rPr lang="en-US" dirty="0" smtClean="0"/>
              <a:t> 14 Principles of Management</a:t>
            </a:r>
            <a:endParaRPr lang="en-US" dirty="0"/>
          </a:p>
        </p:txBody>
      </p:sp>
      <p:sp>
        <p:nvSpPr>
          <p:cNvPr id="3" name="Subtitle 2"/>
          <p:cNvSpPr>
            <a:spLocks noGrp="1"/>
          </p:cNvSpPr>
          <p:nvPr>
            <p:ph type="subTitle" idx="1"/>
          </p:nvPr>
        </p:nvSpPr>
        <p:spPr>
          <a:xfrm>
            <a:off x="228600" y="1219200"/>
            <a:ext cx="8610600" cy="5334000"/>
          </a:xfrm>
        </p:spPr>
        <p:txBody>
          <a:bodyPr>
            <a:normAutofit fontScale="92500"/>
          </a:bodyPr>
          <a:lstStyle/>
          <a:p>
            <a:pPr marL="514350" indent="-514350" algn="l" fontAlgn="base">
              <a:buFont typeface="Wingdings" pitchFamily="2" charset="2"/>
              <a:buChar char="v"/>
            </a:pPr>
            <a:r>
              <a:rPr lang="en-US" b="1" dirty="0" smtClean="0">
                <a:solidFill>
                  <a:srgbClr val="FF0000"/>
                </a:solidFill>
              </a:rPr>
              <a:t>Division of Work: -Positive effects</a:t>
            </a:r>
          </a:p>
          <a:p>
            <a:pPr marL="514350" indent="-514350" algn="l" fontAlgn="base">
              <a:buFont typeface="Wingdings" pitchFamily="2" charset="2"/>
              <a:buChar char="Ø"/>
            </a:pPr>
            <a:r>
              <a:rPr lang="en-US" b="1" dirty="0" err="1" smtClean="0">
                <a:solidFill>
                  <a:schemeClr val="tx1"/>
                </a:solidFill>
              </a:rPr>
              <a:t>Specialisation</a:t>
            </a:r>
            <a:r>
              <a:rPr lang="en-US" b="1" dirty="0" smtClean="0">
                <a:solidFill>
                  <a:schemeClr val="tx1"/>
                </a:solidFill>
              </a:rPr>
              <a:t>: </a:t>
            </a:r>
            <a:r>
              <a:rPr lang="en-US" dirty="0" smtClean="0">
                <a:solidFill>
                  <a:schemeClr val="tx1"/>
                </a:solidFill>
              </a:rPr>
              <a:t>if work is divided according to qualification-leads to </a:t>
            </a:r>
            <a:r>
              <a:rPr lang="en-US" dirty="0" err="1" smtClean="0">
                <a:solidFill>
                  <a:schemeClr val="tx1"/>
                </a:solidFill>
              </a:rPr>
              <a:t>specialisation</a:t>
            </a:r>
            <a:endParaRPr lang="en-US" b="1" dirty="0" smtClean="0">
              <a:solidFill>
                <a:schemeClr val="tx1"/>
              </a:solidFill>
            </a:endParaRPr>
          </a:p>
          <a:p>
            <a:pPr marL="514350" indent="-514350" algn="l" fontAlgn="base">
              <a:buFont typeface="Wingdings" pitchFamily="2" charset="2"/>
              <a:buChar char="Ø"/>
            </a:pPr>
            <a:r>
              <a:rPr lang="en-US" b="1" dirty="0" smtClean="0">
                <a:solidFill>
                  <a:schemeClr val="tx1"/>
                </a:solidFill>
              </a:rPr>
              <a:t>Improves efficiency-</a:t>
            </a:r>
            <a:r>
              <a:rPr lang="en-US" dirty="0" smtClean="0">
                <a:solidFill>
                  <a:schemeClr val="tx1"/>
                </a:solidFill>
              </a:rPr>
              <a:t>employee performing one part of job leads to efficiency</a:t>
            </a:r>
          </a:p>
          <a:p>
            <a:pPr marL="514350" indent="-514350" algn="l" fontAlgn="base">
              <a:buFont typeface="Wingdings" pitchFamily="2" charset="2"/>
              <a:buChar char="v"/>
            </a:pPr>
            <a:r>
              <a:rPr lang="en-US" b="1" dirty="0" smtClean="0">
                <a:solidFill>
                  <a:srgbClr val="FF0000"/>
                </a:solidFill>
              </a:rPr>
              <a:t>Division of Work: -Negative effects on violation</a:t>
            </a:r>
            <a:endParaRPr lang="en-US" b="1" dirty="0" smtClean="0">
              <a:solidFill>
                <a:schemeClr val="tx1"/>
              </a:solidFill>
            </a:endParaRPr>
          </a:p>
          <a:p>
            <a:pPr marL="514350" indent="-514350" algn="l" fontAlgn="base">
              <a:buFont typeface="Wingdings" pitchFamily="2" charset="2"/>
              <a:buChar char="Ø"/>
            </a:pPr>
            <a:r>
              <a:rPr lang="en-US" b="1" dirty="0" smtClean="0">
                <a:solidFill>
                  <a:schemeClr val="tx1"/>
                </a:solidFill>
              </a:rPr>
              <a:t>Lack of efficiency</a:t>
            </a:r>
          </a:p>
          <a:p>
            <a:pPr marL="514350" indent="-514350" algn="l" fontAlgn="base">
              <a:buFont typeface="Wingdings" pitchFamily="2" charset="2"/>
              <a:buChar char="Ø"/>
            </a:pPr>
            <a:r>
              <a:rPr lang="en-US" b="1" dirty="0" smtClean="0">
                <a:solidFill>
                  <a:schemeClr val="tx1"/>
                </a:solidFill>
              </a:rPr>
              <a:t>No </a:t>
            </a:r>
            <a:r>
              <a:rPr lang="en-US" b="1" dirty="0" err="1" smtClean="0">
                <a:solidFill>
                  <a:schemeClr val="tx1"/>
                </a:solidFill>
              </a:rPr>
              <a:t>specialisation</a:t>
            </a:r>
            <a:r>
              <a:rPr lang="en-US" b="1" dirty="0" smtClean="0">
                <a:solidFill>
                  <a:schemeClr val="tx1"/>
                </a:solidFill>
              </a:rPr>
              <a:t> and duplication of work</a:t>
            </a:r>
          </a:p>
          <a:p>
            <a:pPr marL="514350" indent="-514350" algn="l" fontAlgn="base"/>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fontScale="90000"/>
          </a:bodyPr>
          <a:lstStyle/>
          <a:p>
            <a:r>
              <a:rPr lang="en-US" dirty="0" err="1" smtClean="0"/>
              <a:t>Fayol’s</a:t>
            </a:r>
            <a:r>
              <a:rPr lang="en-US" dirty="0" smtClean="0"/>
              <a:t> 14 Principles of Management</a:t>
            </a:r>
            <a:endParaRPr lang="en-US" dirty="0"/>
          </a:p>
        </p:txBody>
      </p:sp>
      <p:sp>
        <p:nvSpPr>
          <p:cNvPr id="3" name="Subtitle 2"/>
          <p:cNvSpPr>
            <a:spLocks noGrp="1"/>
          </p:cNvSpPr>
          <p:nvPr>
            <p:ph type="subTitle" idx="1"/>
          </p:nvPr>
        </p:nvSpPr>
        <p:spPr>
          <a:xfrm>
            <a:off x="228600" y="1219200"/>
            <a:ext cx="8610600" cy="5334000"/>
          </a:xfrm>
        </p:spPr>
        <p:txBody>
          <a:bodyPr>
            <a:normAutofit/>
          </a:bodyPr>
          <a:lstStyle/>
          <a:p>
            <a:pPr marL="514350" indent="-514350" algn="l" fontAlgn="base">
              <a:buFont typeface="Wingdings" pitchFamily="2" charset="2"/>
              <a:buChar char="v"/>
            </a:pPr>
            <a:r>
              <a:rPr lang="en-US" b="1" dirty="0" smtClean="0">
                <a:solidFill>
                  <a:srgbClr val="FF0000"/>
                </a:solidFill>
              </a:rPr>
              <a:t>Division of Work: </a:t>
            </a:r>
          </a:p>
          <a:p>
            <a:pPr marL="514350" indent="-514350" algn="l" fontAlgn="base">
              <a:buFont typeface="Wingdings" pitchFamily="2" charset="2"/>
              <a:buChar char="Ø"/>
            </a:pPr>
            <a:r>
              <a:rPr lang="en-US" b="1" dirty="0" smtClean="0">
                <a:solidFill>
                  <a:schemeClr val="tx1"/>
                </a:solidFill>
              </a:rPr>
              <a:t>Zeal Ltd. Is a consumer goods company who has divided work into separate dept. like </a:t>
            </a:r>
            <a:r>
              <a:rPr lang="en-US" b="1" dirty="0" err="1" smtClean="0">
                <a:solidFill>
                  <a:schemeClr val="tx1"/>
                </a:solidFill>
              </a:rPr>
              <a:t>prodn</a:t>
            </a:r>
            <a:r>
              <a:rPr lang="en-US" b="1" dirty="0" smtClean="0">
                <a:solidFill>
                  <a:schemeClr val="tx1"/>
                </a:solidFill>
              </a:rPr>
              <a:t>, finance, </a:t>
            </a:r>
            <a:r>
              <a:rPr lang="en-US" b="1" dirty="0" err="1" smtClean="0">
                <a:solidFill>
                  <a:schemeClr val="tx1"/>
                </a:solidFill>
              </a:rPr>
              <a:t>mktg</a:t>
            </a:r>
            <a:r>
              <a:rPr lang="en-US" b="1" dirty="0" smtClean="0">
                <a:solidFill>
                  <a:schemeClr val="tx1"/>
                </a:solidFill>
              </a:rPr>
              <a:t>, HR etc. Work is assigned in accordance with their potential which leads to efficiency and </a:t>
            </a:r>
            <a:r>
              <a:rPr lang="en-US" b="1" smtClean="0">
                <a:solidFill>
                  <a:schemeClr val="tx1"/>
                </a:solidFill>
              </a:rPr>
              <a:t>specialisation</a:t>
            </a:r>
            <a:endParaRPr lang="en-US" b="1" dirty="0" smtClean="0">
              <a:solidFill>
                <a:schemeClr val="tx1"/>
              </a:solidFill>
            </a:endParaRPr>
          </a:p>
          <a:p>
            <a:pPr marL="514350" indent="-514350" algn="l" fontAlgn="base"/>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fontScale="90000"/>
          </a:bodyPr>
          <a:lstStyle/>
          <a:p>
            <a:r>
              <a:rPr lang="en-US" dirty="0" err="1" smtClean="0"/>
              <a:t>Fayol’s</a:t>
            </a:r>
            <a:r>
              <a:rPr lang="en-US" dirty="0" smtClean="0"/>
              <a:t> 14 Principles of Management</a:t>
            </a:r>
            <a:endParaRPr lang="en-US" dirty="0"/>
          </a:p>
        </p:txBody>
      </p:sp>
      <p:sp>
        <p:nvSpPr>
          <p:cNvPr id="3" name="Subtitle 2"/>
          <p:cNvSpPr>
            <a:spLocks noGrp="1"/>
          </p:cNvSpPr>
          <p:nvPr>
            <p:ph type="subTitle" idx="1"/>
          </p:nvPr>
        </p:nvSpPr>
        <p:spPr>
          <a:xfrm>
            <a:off x="228600" y="1219200"/>
            <a:ext cx="8610600" cy="5334000"/>
          </a:xfrm>
        </p:spPr>
        <p:txBody>
          <a:bodyPr>
            <a:normAutofit lnSpcReduction="10000"/>
          </a:bodyPr>
          <a:lstStyle/>
          <a:p>
            <a:pPr marL="514350" indent="-514350" algn="l" fontAlgn="base"/>
            <a:r>
              <a:rPr lang="en-US" b="1" dirty="0" smtClean="0">
                <a:solidFill>
                  <a:srgbClr val="FF0000"/>
                </a:solidFill>
              </a:rPr>
              <a:t>2. Discipline: </a:t>
            </a:r>
          </a:p>
          <a:p>
            <a:pPr marL="514350" indent="-514350" algn="l" fontAlgn="base">
              <a:buFont typeface="Wingdings" pitchFamily="2" charset="2"/>
              <a:buChar char="Ø"/>
            </a:pPr>
            <a:r>
              <a:rPr lang="en-US" b="1" dirty="0" smtClean="0">
                <a:solidFill>
                  <a:schemeClr val="tx1"/>
                </a:solidFill>
              </a:rPr>
              <a:t>Discipline means obedience to the rules and regulations of org. </a:t>
            </a:r>
          </a:p>
          <a:p>
            <a:pPr marL="514350" indent="-514350" algn="l" fontAlgn="base">
              <a:buFont typeface="Wingdings" pitchFamily="2" charset="2"/>
              <a:buChar char="Ø"/>
            </a:pPr>
            <a:r>
              <a:rPr lang="en-US" b="1" dirty="0" smtClean="0">
                <a:solidFill>
                  <a:schemeClr val="tx1"/>
                </a:solidFill>
              </a:rPr>
              <a:t>According to </a:t>
            </a:r>
            <a:r>
              <a:rPr lang="en-US" b="1" dirty="0" err="1" smtClean="0">
                <a:solidFill>
                  <a:schemeClr val="tx1"/>
                </a:solidFill>
              </a:rPr>
              <a:t>Fayol</a:t>
            </a:r>
            <a:r>
              <a:rPr lang="en-US" b="1" dirty="0" smtClean="0">
                <a:solidFill>
                  <a:schemeClr val="tx1"/>
                </a:solidFill>
              </a:rPr>
              <a:t>, “It requires good superiors at all levels, clear and fair agreements and judicious application of penalties”</a:t>
            </a:r>
          </a:p>
          <a:p>
            <a:pPr marL="514350" indent="-514350" algn="l" fontAlgn="base">
              <a:buFont typeface="Wingdings" pitchFamily="2" charset="2"/>
              <a:buChar char="Ø"/>
            </a:pPr>
            <a:r>
              <a:rPr lang="en-US" b="1" dirty="0" smtClean="0">
                <a:solidFill>
                  <a:schemeClr val="tx1"/>
                </a:solidFill>
              </a:rPr>
              <a:t>For </a:t>
            </a:r>
            <a:r>
              <a:rPr lang="en-US" b="1" dirty="0" err="1" smtClean="0">
                <a:solidFill>
                  <a:schemeClr val="tx1"/>
                </a:solidFill>
              </a:rPr>
              <a:t>eg</a:t>
            </a:r>
            <a:r>
              <a:rPr lang="en-US" b="1" dirty="0" smtClean="0">
                <a:solidFill>
                  <a:schemeClr val="tx1"/>
                </a:solidFill>
              </a:rPr>
              <a:t>. The employees of McDonalds are required to sanitize their hands every 30 minutes</a:t>
            </a:r>
          </a:p>
          <a:p>
            <a:pPr marL="514350" indent="-514350" algn="l" fontAlgn="base"/>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fontScale="90000"/>
          </a:bodyPr>
          <a:lstStyle/>
          <a:p>
            <a:r>
              <a:rPr lang="en-US" dirty="0" err="1" smtClean="0"/>
              <a:t>Fayol’s</a:t>
            </a:r>
            <a:r>
              <a:rPr lang="en-US" dirty="0" smtClean="0"/>
              <a:t> 14 Principles of Management</a:t>
            </a:r>
            <a:endParaRPr lang="en-US" dirty="0"/>
          </a:p>
        </p:txBody>
      </p:sp>
      <p:sp>
        <p:nvSpPr>
          <p:cNvPr id="3" name="Subtitle 2"/>
          <p:cNvSpPr>
            <a:spLocks noGrp="1"/>
          </p:cNvSpPr>
          <p:nvPr>
            <p:ph type="subTitle" idx="1"/>
          </p:nvPr>
        </p:nvSpPr>
        <p:spPr>
          <a:xfrm>
            <a:off x="228600" y="1219200"/>
            <a:ext cx="8610600" cy="5334000"/>
          </a:xfrm>
        </p:spPr>
        <p:txBody>
          <a:bodyPr>
            <a:normAutofit/>
          </a:bodyPr>
          <a:lstStyle/>
          <a:p>
            <a:pPr marL="514350" indent="-514350" algn="l" fontAlgn="base">
              <a:buFont typeface="Wingdings" pitchFamily="2" charset="2"/>
              <a:buChar char="v"/>
            </a:pPr>
            <a:r>
              <a:rPr lang="en-US" b="1" dirty="0" smtClean="0">
                <a:solidFill>
                  <a:srgbClr val="FF0000"/>
                </a:solidFill>
              </a:rPr>
              <a:t>Discipline: </a:t>
            </a:r>
          </a:p>
          <a:p>
            <a:pPr marL="514350" indent="-514350" algn="l" fontAlgn="base"/>
            <a:r>
              <a:rPr lang="en-US" dirty="0" smtClean="0"/>
              <a:t/>
            </a:r>
            <a:br>
              <a:rPr lang="en-US" dirty="0" smtClean="0"/>
            </a:br>
            <a:endParaRPr lang="en-US" b="1" dirty="0">
              <a:solidFill>
                <a:schemeClr val="tx1"/>
              </a:solidFill>
            </a:endParaRPr>
          </a:p>
        </p:txBody>
      </p:sp>
      <p:grpSp>
        <p:nvGrpSpPr>
          <p:cNvPr id="18" name="Group 17"/>
          <p:cNvGrpSpPr/>
          <p:nvPr/>
        </p:nvGrpSpPr>
        <p:grpSpPr>
          <a:xfrm>
            <a:off x="4343400" y="1981200"/>
            <a:ext cx="4343400" cy="4331732"/>
            <a:chOff x="762000" y="1752600"/>
            <a:chExt cx="4343400" cy="4331732"/>
          </a:xfrm>
        </p:grpSpPr>
        <p:grpSp>
          <p:nvGrpSpPr>
            <p:cNvPr id="16" name="Group 15"/>
            <p:cNvGrpSpPr/>
            <p:nvPr/>
          </p:nvGrpSpPr>
          <p:grpSpPr>
            <a:xfrm>
              <a:off x="990600" y="1981200"/>
              <a:ext cx="838200" cy="3963988"/>
              <a:chOff x="990600" y="1981200"/>
              <a:chExt cx="838200" cy="3963988"/>
            </a:xfrm>
          </p:grpSpPr>
          <p:cxnSp>
            <p:nvCxnSpPr>
              <p:cNvPr id="5" name="Straight Connector 4"/>
              <p:cNvCxnSpPr/>
              <p:nvPr/>
            </p:nvCxnSpPr>
            <p:spPr>
              <a:xfrm rot="16200000" flipH="1">
                <a:off x="-952500" y="3924300"/>
                <a:ext cx="3962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990600" y="28194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990600" y="38100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990600" y="48768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066800" y="59436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7" name="Group 16"/>
            <p:cNvGrpSpPr/>
            <p:nvPr/>
          </p:nvGrpSpPr>
          <p:grpSpPr>
            <a:xfrm>
              <a:off x="762000" y="1752600"/>
              <a:ext cx="4343400" cy="4331732"/>
              <a:chOff x="762000" y="1752600"/>
              <a:chExt cx="4343400" cy="4331732"/>
            </a:xfrm>
          </p:grpSpPr>
          <p:sp>
            <p:nvSpPr>
              <p:cNvPr id="11" name="TextBox 10"/>
              <p:cNvSpPr txBox="1"/>
              <p:nvPr/>
            </p:nvSpPr>
            <p:spPr>
              <a:xfrm>
                <a:off x="762000" y="1752600"/>
                <a:ext cx="3200400" cy="369332"/>
              </a:xfrm>
              <a:prstGeom prst="rect">
                <a:avLst/>
              </a:prstGeom>
              <a:noFill/>
            </p:spPr>
            <p:txBody>
              <a:bodyPr wrap="square" rtlCol="0">
                <a:spAutoFit/>
              </a:bodyPr>
              <a:lstStyle/>
              <a:p>
                <a:r>
                  <a:rPr lang="en-US" b="1" dirty="0" smtClean="0"/>
                  <a:t>Negative Effects of violation</a:t>
                </a:r>
                <a:endParaRPr lang="en-US" b="1" dirty="0"/>
              </a:p>
            </p:txBody>
          </p:sp>
          <p:sp>
            <p:nvSpPr>
              <p:cNvPr id="12" name="TextBox 11"/>
              <p:cNvSpPr txBox="1"/>
              <p:nvPr/>
            </p:nvSpPr>
            <p:spPr>
              <a:xfrm>
                <a:off x="1752600" y="2667000"/>
                <a:ext cx="3200400" cy="369332"/>
              </a:xfrm>
              <a:prstGeom prst="rect">
                <a:avLst/>
              </a:prstGeom>
              <a:noFill/>
            </p:spPr>
            <p:txBody>
              <a:bodyPr wrap="square" rtlCol="0">
                <a:spAutoFit/>
              </a:bodyPr>
              <a:lstStyle/>
              <a:p>
                <a:r>
                  <a:rPr lang="en-US" b="1" dirty="0" smtClean="0"/>
                  <a:t>Lead to chaos and confusion</a:t>
                </a:r>
                <a:endParaRPr lang="en-US" b="1" dirty="0"/>
              </a:p>
            </p:txBody>
          </p:sp>
          <p:sp>
            <p:nvSpPr>
              <p:cNvPr id="13" name="TextBox 12"/>
              <p:cNvSpPr txBox="1"/>
              <p:nvPr/>
            </p:nvSpPr>
            <p:spPr>
              <a:xfrm>
                <a:off x="1828800" y="3657600"/>
                <a:ext cx="3200400" cy="369332"/>
              </a:xfrm>
              <a:prstGeom prst="rect">
                <a:avLst/>
              </a:prstGeom>
              <a:noFill/>
            </p:spPr>
            <p:txBody>
              <a:bodyPr wrap="square" rtlCol="0">
                <a:spAutoFit/>
              </a:bodyPr>
              <a:lstStyle/>
              <a:p>
                <a:r>
                  <a:rPr lang="en-US" b="1" dirty="0" smtClean="0"/>
                  <a:t>Non-achievement of goals</a:t>
                </a:r>
                <a:endParaRPr lang="en-US" b="1" dirty="0"/>
              </a:p>
            </p:txBody>
          </p:sp>
          <p:sp>
            <p:nvSpPr>
              <p:cNvPr id="14" name="TextBox 13"/>
              <p:cNvSpPr txBox="1"/>
              <p:nvPr/>
            </p:nvSpPr>
            <p:spPr>
              <a:xfrm>
                <a:off x="1828800" y="4724400"/>
                <a:ext cx="3200400" cy="369332"/>
              </a:xfrm>
              <a:prstGeom prst="rect">
                <a:avLst/>
              </a:prstGeom>
              <a:noFill/>
            </p:spPr>
            <p:txBody>
              <a:bodyPr wrap="square" rtlCol="0">
                <a:spAutoFit/>
              </a:bodyPr>
              <a:lstStyle/>
              <a:p>
                <a:r>
                  <a:rPr lang="en-US" b="1" dirty="0" smtClean="0"/>
                  <a:t>Non-healthy work environment</a:t>
                </a:r>
                <a:endParaRPr lang="en-US" b="1" dirty="0"/>
              </a:p>
            </p:txBody>
          </p:sp>
          <p:sp>
            <p:nvSpPr>
              <p:cNvPr id="15" name="TextBox 14"/>
              <p:cNvSpPr txBox="1"/>
              <p:nvPr/>
            </p:nvSpPr>
            <p:spPr>
              <a:xfrm>
                <a:off x="1905000" y="5715000"/>
                <a:ext cx="3200400" cy="369332"/>
              </a:xfrm>
              <a:prstGeom prst="rect">
                <a:avLst/>
              </a:prstGeom>
              <a:noFill/>
            </p:spPr>
            <p:txBody>
              <a:bodyPr wrap="square" rtlCol="0">
                <a:spAutoFit/>
              </a:bodyPr>
              <a:lstStyle/>
              <a:p>
                <a:r>
                  <a:rPr lang="en-US" b="1" dirty="0" smtClean="0"/>
                  <a:t>Leads to wastage of resources</a:t>
                </a:r>
                <a:endParaRPr lang="en-US" b="1" dirty="0"/>
              </a:p>
            </p:txBody>
          </p:sp>
        </p:grpSp>
      </p:grpSp>
      <p:grpSp>
        <p:nvGrpSpPr>
          <p:cNvPr id="19" name="Group 18"/>
          <p:cNvGrpSpPr/>
          <p:nvPr/>
        </p:nvGrpSpPr>
        <p:grpSpPr>
          <a:xfrm>
            <a:off x="228600" y="1905000"/>
            <a:ext cx="4343400" cy="4331732"/>
            <a:chOff x="762000" y="1752600"/>
            <a:chExt cx="4343400" cy="4331732"/>
          </a:xfrm>
        </p:grpSpPr>
        <p:grpSp>
          <p:nvGrpSpPr>
            <p:cNvPr id="20" name="Group 15"/>
            <p:cNvGrpSpPr/>
            <p:nvPr/>
          </p:nvGrpSpPr>
          <p:grpSpPr>
            <a:xfrm>
              <a:off x="990600" y="1981200"/>
              <a:ext cx="838200" cy="3963988"/>
              <a:chOff x="990600" y="1981200"/>
              <a:chExt cx="838200" cy="3963988"/>
            </a:xfrm>
          </p:grpSpPr>
          <p:cxnSp>
            <p:nvCxnSpPr>
              <p:cNvPr id="27" name="Straight Connector 26"/>
              <p:cNvCxnSpPr/>
              <p:nvPr/>
            </p:nvCxnSpPr>
            <p:spPr>
              <a:xfrm rot="16200000" flipH="1">
                <a:off x="-952500" y="3924300"/>
                <a:ext cx="3962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990600" y="28194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990600" y="38100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990600" y="48768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1066800" y="59436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21" name="Group 16"/>
            <p:cNvGrpSpPr/>
            <p:nvPr/>
          </p:nvGrpSpPr>
          <p:grpSpPr>
            <a:xfrm>
              <a:off x="762000" y="1752600"/>
              <a:ext cx="4343400" cy="4331732"/>
              <a:chOff x="762000" y="1752600"/>
              <a:chExt cx="4343400" cy="4331732"/>
            </a:xfrm>
          </p:grpSpPr>
          <p:sp>
            <p:nvSpPr>
              <p:cNvPr id="22" name="TextBox 21"/>
              <p:cNvSpPr txBox="1"/>
              <p:nvPr/>
            </p:nvSpPr>
            <p:spPr>
              <a:xfrm>
                <a:off x="762000" y="1752600"/>
                <a:ext cx="3200400" cy="369332"/>
              </a:xfrm>
              <a:prstGeom prst="rect">
                <a:avLst/>
              </a:prstGeom>
              <a:noFill/>
            </p:spPr>
            <p:txBody>
              <a:bodyPr wrap="square" rtlCol="0">
                <a:spAutoFit/>
              </a:bodyPr>
              <a:lstStyle/>
              <a:p>
                <a:r>
                  <a:rPr lang="en-US" b="1" dirty="0" smtClean="0"/>
                  <a:t>Positive Effects of application</a:t>
                </a:r>
                <a:endParaRPr lang="en-US" b="1" dirty="0"/>
              </a:p>
            </p:txBody>
          </p:sp>
          <p:sp>
            <p:nvSpPr>
              <p:cNvPr id="23" name="TextBox 22"/>
              <p:cNvSpPr txBox="1"/>
              <p:nvPr/>
            </p:nvSpPr>
            <p:spPr>
              <a:xfrm>
                <a:off x="1752600" y="2667000"/>
                <a:ext cx="3200400" cy="369332"/>
              </a:xfrm>
              <a:prstGeom prst="rect">
                <a:avLst/>
              </a:prstGeom>
              <a:noFill/>
            </p:spPr>
            <p:txBody>
              <a:bodyPr wrap="square" rtlCol="0">
                <a:spAutoFit/>
              </a:bodyPr>
              <a:lstStyle/>
              <a:p>
                <a:r>
                  <a:rPr lang="en-US" b="1" dirty="0" smtClean="0"/>
                  <a:t>Systematic working of org</a:t>
                </a:r>
                <a:endParaRPr lang="en-US" b="1" dirty="0"/>
              </a:p>
            </p:txBody>
          </p:sp>
          <p:sp>
            <p:nvSpPr>
              <p:cNvPr id="24" name="TextBox 23"/>
              <p:cNvSpPr txBox="1"/>
              <p:nvPr/>
            </p:nvSpPr>
            <p:spPr>
              <a:xfrm>
                <a:off x="1828800" y="3657600"/>
                <a:ext cx="3200400" cy="369332"/>
              </a:xfrm>
              <a:prstGeom prst="rect">
                <a:avLst/>
              </a:prstGeom>
              <a:noFill/>
            </p:spPr>
            <p:txBody>
              <a:bodyPr wrap="square" rtlCol="0">
                <a:spAutoFit/>
              </a:bodyPr>
              <a:lstStyle/>
              <a:p>
                <a:r>
                  <a:rPr lang="en-US" b="1" dirty="0" smtClean="0"/>
                  <a:t>Effective </a:t>
                </a:r>
                <a:r>
                  <a:rPr lang="en-US" b="1" dirty="0" err="1" smtClean="0"/>
                  <a:t>realisation</a:t>
                </a:r>
                <a:r>
                  <a:rPr lang="en-US" b="1" dirty="0" smtClean="0"/>
                  <a:t> of goals</a:t>
                </a:r>
                <a:endParaRPr lang="en-US" b="1" dirty="0"/>
              </a:p>
            </p:txBody>
          </p:sp>
          <p:sp>
            <p:nvSpPr>
              <p:cNvPr id="25" name="TextBox 24"/>
              <p:cNvSpPr txBox="1"/>
              <p:nvPr/>
            </p:nvSpPr>
            <p:spPr>
              <a:xfrm>
                <a:off x="1828800" y="4724400"/>
                <a:ext cx="3200400" cy="369332"/>
              </a:xfrm>
              <a:prstGeom prst="rect">
                <a:avLst/>
              </a:prstGeom>
              <a:noFill/>
            </p:spPr>
            <p:txBody>
              <a:bodyPr wrap="square" rtlCol="0">
                <a:spAutoFit/>
              </a:bodyPr>
              <a:lstStyle/>
              <a:p>
                <a:r>
                  <a:rPr lang="en-US" b="1" dirty="0" smtClean="0"/>
                  <a:t>Promotes well defined </a:t>
                </a:r>
                <a:r>
                  <a:rPr lang="en-US" b="1" dirty="0" err="1" smtClean="0"/>
                  <a:t>commn</a:t>
                </a:r>
                <a:endParaRPr lang="en-US" b="1" dirty="0"/>
              </a:p>
            </p:txBody>
          </p:sp>
          <p:sp>
            <p:nvSpPr>
              <p:cNvPr id="26" name="TextBox 25"/>
              <p:cNvSpPr txBox="1"/>
              <p:nvPr/>
            </p:nvSpPr>
            <p:spPr>
              <a:xfrm>
                <a:off x="1905000" y="5715000"/>
                <a:ext cx="3200400" cy="369332"/>
              </a:xfrm>
              <a:prstGeom prst="rect">
                <a:avLst/>
              </a:prstGeom>
              <a:noFill/>
            </p:spPr>
            <p:txBody>
              <a:bodyPr wrap="square" rtlCol="0">
                <a:spAutoFit/>
              </a:bodyPr>
              <a:lstStyle/>
              <a:p>
                <a:r>
                  <a:rPr lang="en-US" b="1" dirty="0" smtClean="0"/>
                  <a:t>Develops sense of commitment</a:t>
                </a:r>
                <a:endParaRPr lang="en-US" b="1" dirty="0"/>
              </a:p>
            </p:txBody>
          </p:sp>
        </p:gr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fontScale="90000"/>
          </a:bodyPr>
          <a:lstStyle/>
          <a:p>
            <a:r>
              <a:rPr lang="en-US" dirty="0" err="1" smtClean="0"/>
              <a:t>Fayol’s</a:t>
            </a:r>
            <a:r>
              <a:rPr lang="en-US" dirty="0" smtClean="0"/>
              <a:t> 14 Principles of Management</a:t>
            </a:r>
            <a:endParaRPr lang="en-US" dirty="0"/>
          </a:p>
        </p:txBody>
      </p:sp>
      <p:sp>
        <p:nvSpPr>
          <p:cNvPr id="3" name="Subtitle 2"/>
          <p:cNvSpPr>
            <a:spLocks noGrp="1"/>
          </p:cNvSpPr>
          <p:nvPr>
            <p:ph type="subTitle" idx="1"/>
          </p:nvPr>
        </p:nvSpPr>
        <p:spPr>
          <a:xfrm>
            <a:off x="228600" y="1219200"/>
            <a:ext cx="8610600" cy="5334000"/>
          </a:xfrm>
        </p:spPr>
        <p:txBody>
          <a:bodyPr>
            <a:normAutofit fontScale="85000" lnSpcReduction="20000"/>
          </a:bodyPr>
          <a:lstStyle/>
          <a:p>
            <a:pPr marL="514350" indent="-514350" algn="l" fontAlgn="base"/>
            <a:r>
              <a:rPr lang="en-US" b="1" dirty="0" smtClean="0">
                <a:solidFill>
                  <a:srgbClr val="FF0000"/>
                </a:solidFill>
              </a:rPr>
              <a:t>3. Authority and Responsibility: </a:t>
            </a:r>
          </a:p>
          <a:p>
            <a:pPr marL="514350" indent="-514350" algn="l" fontAlgn="base">
              <a:buFont typeface="Wingdings" pitchFamily="2" charset="2"/>
              <a:buChar char="Ø"/>
            </a:pPr>
            <a:r>
              <a:rPr lang="en-US" b="1" dirty="0" smtClean="0">
                <a:solidFill>
                  <a:schemeClr val="tx1"/>
                </a:solidFill>
              </a:rPr>
              <a:t>Authority refers to right of a person to give orders and extract obedience from subordinates. Responsibility refers to obligation of a subordinate to perform the assigned task to the best of his ability and skill. </a:t>
            </a:r>
          </a:p>
          <a:p>
            <a:pPr marL="514350" indent="-514350" algn="l" fontAlgn="base">
              <a:buFont typeface="Wingdings" pitchFamily="2" charset="2"/>
              <a:buChar char="Ø"/>
            </a:pPr>
            <a:r>
              <a:rPr lang="en-US" b="1" dirty="0" smtClean="0">
                <a:solidFill>
                  <a:schemeClr val="tx1"/>
                </a:solidFill>
              </a:rPr>
              <a:t>According to </a:t>
            </a:r>
            <a:r>
              <a:rPr lang="en-US" b="1" dirty="0" err="1" smtClean="0">
                <a:solidFill>
                  <a:schemeClr val="tx1"/>
                </a:solidFill>
              </a:rPr>
              <a:t>Fayol</a:t>
            </a:r>
            <a:r>
              <a:rPr lang="en-US" b="1" dirty="0" smtClean="0">
                <a:solidFill>
                  <a:schemeClr val="tx1"/>
                </a:solidFill>
              </a:rPr>
              <a:t>, “Authority is the right to give orders and obtain obedience and responsibility is the corollary of authority”</a:t>
            </a:r>
          </a:p>
          <a:p>
            <a:pPr marL="514350" indent="-514350" algn="l" fontAlgn="base">
              <a:buFont typeface="Wingdings" pitchFamily="2" charset="2"/>
              <a:buChar char="Ø"/>
            </a:pPr>
            <a:r>
              <a:rPr lang="en-US" b="1" dirty="0" smtClean="0">
                <a:solidFill>
                  <a:schemeClr val="tx1"/>
                </a:solidFill>
              </a:rPr>
              <a:t>For </a:t>
            </a:r>
            <a:r>
              <a:rPr lang="en-US" b="1" dirty="0" err="1" smtClean="0">
                <a:solidFill>
                  <a:schemeClr val="tx1"/>
                </a:solidFill>
              </a:rPr>
              <a:t>eg</a:t>
            </a:r>
            <a:r>
              <a:rPr lang="en-US" b="1" dirty="0" smtClean="0">
                <a:solidFill>
                  <a:schemeClr val="tx1"/>
                </a:solidFill>
              </a:rPr>
              <a:t>. </a:t>
            </a:r>
            <a:r>
              <a:rPr lang="en-US" b="1" dirty="0" err="1" smtClean="0">
                <a:solidFill>
                  <a:schemeClr val="tx1"/>
                </a:solidFill>
              </a:rPr>
              <a:t>Mehul</a:t>
            </a:r>
            <a:r>
              <a:rPr lang="en-US" b="1" dirty="0" smtClean="0">
                <a:solidFill>
                  <a:schemeClr val="tx1"/>
                </a:solidFill>
              </a:rPr>
              <a:t> a </a:t>
            </a:r>
            <a:r>
              <a:rPr lang="en-US" b="1" dirty="0" err="1" smtClean="0">
                <a:solidFill>
                  <a:schemeClr val="tx1"/>
                </a:solidFill>
              </a:rPr>
              <a:t>prodn</a:t>
            </a:r>
            <a:r>
              <a:rPr lang="en-US" b="1" dirty="0" smtClean="0">
                <a:solidFill>
                  <a:schemeClr val="tx1"/>
                </a:solidFill>
              </a:rPr>
              <a:t> </a:t>
            </a:r>
            <a:r>
              <a:rPr lang="en-US" b="1" dirty="0" err="1" smtClean="0">
                <a:solidFill>
                  <a:schemeClr val="tx1"/>
                </a:solidFill>
              </a:rPr>
              <a:t>mngr</a:t>
            </a:r>
            <a:r>
              <a:rPr lang="en-US" b="1" dirty="0" smtClean="0">
                <a:solidFill>
                  <a:schemeClr val="tx1"/>
                </a:solidFill>
              </a:rPr>
              <a:t> was given the responsibility to increase the </a:t>
            </a:r>
            <a:r>
              <a:rPr lang="en-US" b="1" dirty="0" err="1" smtClean="0">
                <a:solidFill>
                  <a:schemeClr val="tx1"/>
                </a:solidFill>
              </a:rPr>
              <a:t>prodn</a:t>
            </a:r>
            <a:r>
              <a:rPr lang="en-US" b="1" dirty="0" smtClean="0">
                <a:solidFill>
                  <a:schemeClr val="tx1"/>
                </a:solidFill>
              </a:rPr>
              <a:t> unit in his org, but the authority to purchase the raw material was not given. Hence he couldn’t achieve the target. </a:t>
            </a:r>
          </a:p>
          <a:p>
            <a:pPr marL="514350" indent="-514350" algn="l" fontAlgn="base"/>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lstStyle/>
          <a:p>
            <a:r>
              <a:rPr lang="en-US" dirty="0" smtClean="0"/>
              <a:t>Principles of Management</a:t>
            </a:r>
            <a:endParaRPr lang="en-US" dirty="0"/>
          </a:p>
        </p:txBody>
      </p:sp>
      <p:sp>
        <p:nvSpPr>
          <p:cNvPr id="3" name="Subtitle 2"/>
          <p:cNvSpPr>
            <a:spLocks noGrp="1"/>
          </p:cNvSpPr>
          <p:nvPr>
            <p:ph type="subTitle" idx="1"/>
          </p:nvPr>
        </p:nvSpPr>
        <p:spPr>
          <a:xfrm>
            <a:off x="228600" y="1219200"/>
            <a:ext cx="8610600" cy="5334000"/>
          </a:xfrm>
        </p:spPr>
        <p:txBody>
          <a:bodyPr>
            <a:normAutofit fontScale="92500" lnSpcReduction="20000"/>
          </a:bodyPr>
          <a:lstStyle/>
          <a:p>
            <a:pPr marL="514350" indent="-514350" algn="l" fontAlgn="base">
              <a:buAutoNum type="arabicPeriod"/>
            </a:pPr>
            <a:r>
              <a:rPr lang="en-US" b="1" dirty="0" smtClean="0">
                <a:solidFill>
                  <a:schemeClr val="tx1"/>
                </a:solidFill>
              </a:rPr>
              <a:t>Meaning: </a:t>
            </a:r>
            <a:r>
              <a:rPr lang="en-US" dirty="0" err="1" smtClean="0">
                <a:solidFill>
                  <a:schemeClr val="tx1"/>
                </a:solidFill>
              </a:rPr>
              <a:t>Mngt</a:t>
            </a:r>
            <a:r>
              <a:rPr lang="en-US" dirty="0" smtClean="0">
                <a:solidFill>
                  <a:schemeClr val="tx1"/>
                </a:solidFill>
              </a:rPr>
              <a:t> principles are broad and general guidelines for decision making and </a:t>
            </a:r>
            <a:r>
              <a:rPr lang="en-US" dirty="0" err="1" smtClean="0">
                <a:solidFill>
                  <a:schemeClr val="tx1"/>
                </a:solidFill>
              </a:rPr>
              <a:t>behaviour</a:t>
            </a:r>
            <a:r>
              <a:rPr lang="en-US" dirty="0" smtClean="0">
                <a:solidFill>
                  <a:schemeClr val="tx1"/>
                </a:solidFill>
              </a:rPr>
              <a:t> of managers.</a:t>
            </a:r>
          </a:p>
          <a:p>
            <a:pPr marL="514350" indent="-514350" algn="l" fontAlgn="base">
              <a:buAutoNum type="arabicPeriod"/>
            </a:pPr>
            <a:r>
              <a:rPr lang="en-US" b="1" dirty="0" smtClean="0">
                <a:solidFill>
                  <a:schemeClr val="tx1"/>
                </a:solidFill>
              </a:rPr>
              <a:t>Nature of Management Principles</a:t>
            </a:r>
          </a:p>
          <a:p>
            <a:pPr marL="514350" indent="-514350" algn="l" fontAlgn="base">
              <a:buFont typeface="Wingdings" pitchFamily="2" charset="2"/>
              <a:buChar char="v"/>
            </a:pPr>
            <a:r>
              <a:rPr lang="en-US" b="1" dirty="0" smtClean="0">
                <a:solidFill>
                  <a:srgbClr val="FF0000"/>
                </a:solidFill>
              </a:rPr>
              <a:t>Universal application: </a:t>
            </a:r>
            <a:r>
              <a:rPr lang="en-US" dirty="0" smtClean="0">
                <a:solidFill>
                  <a:schemeClr val="tx1"/>
                </a:solidFill>
              </a:rPr>
              <a:t>applied to all types of org-biz and non biz-public &amp; private sector. </a:t>
            </a:r>
            <a:r>
              <a:rPr lang="en-US" dirty="0" err="1" smtClean="0">
                <a:solidFill>
                  <a:schemeClr val="tx1"/>
                </a:solidFill>
              </a:rPr>
              <a:t>Eg</a:t>
            </a:r>
            <a:r>
              <a:rPr lang="en-US" dirty="0" smtClean="0">
                <a:solidFill>
                  <a:schemeClr val="tx1"/>
                </a:solidFill>
              </a:rPr>
              <a:t>. Principle of division of work</a:t>
            </a:r>
          </a:p>
          <a:p>
            <a:pPr marL="514350" indent="-514350" algn="l" fontAlgn="base">
              <a:buFont typeface="Wingdings" pitchFamily="2" charset="2"/>
              <a:buChar char="v"/>
            </a:pPr>
            <a:r>
              <a:rPr lang="en-US" b="1" dirty="0" smtClean="0">
                <a:solidFill>
                  <a:srgbClr val="FF0000"/>
                </a:solidFill>
              </a:rPr>
              <a:t>General guidelines: </a:t>
            </a:r>
            <a:r>
              <a:rPr lang="en-US" dirty="0" smtClean="0">
                <a:solidFill>
                  <a:schemeClr val="tx1"/>
                </a:solidFill>
              </a:rPr>
              <a:t>cannot be used as readymade solution for any problem. </a:t>
            </a:r>
            <a:r>
              <a:rPr lang="en-US" dirty="0" err="1" smtClean="0">
                <a:solidFill>
                  <a:schemeClr val="tx1"/>
                </a:solidFill>
              </a:rPr>
              <a:t>Eg</a:t>
            </a:r>
            <a:r>
              <a:rPr lang="en-US" dirty="0" smtClean="0">
                <a:solidFill>
                  <a:schemeClr val="tx1"/>
                </a:solidFill>
              </a:rPr>
              <a:t>-principle of stability of tenure</a:t>
            </a:r>
            <a:endParaRPr lang="en-US" b="1" dirty="0" smtClean="0">
              <a:solidFill>
                <a:srgbClr val="FF0000"/>
              </a:solidFill>
            </a:endParaRPr>
          </a:p>
          <a:p>
            <a:pPr marL="514350" indent="-514350" algn="l" fontAlgn="base"/>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fontScale="90000"/>
          </a:bodyPr>
          <a:lstStyle/>
          <a:p>
            <a:r>
              <a:rPr lang="en-US" dirty="0" err="1" smtClean="0"/>
              <a:t>Fayol’s</a:t>
            </a:r>
            <a:r>
              <a:rPr lang="en-US" dirty="0" smtClean="0"/>
              <a:t> 14 Principles of Management</a:t>
            </a:r>
            <a:endParaRPr lang="en-US" dirty="0"/>
          </a:p>
        </p:txBody>
      </p:sp>
      <p:sp>
        <p:nvSpPr>
          <p:cNvPr id="3" name="Subtitle 2"/>
          <p:cNvSpPr>
            <a:spLocks noGrp="1"/>
          </p:cNvSpPr>
          <p:nvPr>
            <p:ph type="subTitle" idx="1"/>
          </p:nvPr>
        </p:nvSpPr>
        <p:spPr>
          <a:xfrm>
            <a:off x="228600" y="1219200"/>
            <a:ext cx="8610600" cy="5334000"/>
          </a:xfrm>
        </p:spPr>
        <p:txBody>
          <a:bodyPr>
            <a:normAutofit/>
          </a:bodyPr>
          <a:lstStyle/>
          <a:p>
            <a:pPr marL="514350" indent="-514350" algn="l" fontAlgn="base">
              <a:buFont typeface="Wingdings" pitchFamily="2" charset="2"/>
              <a:buChar char="v"/>
            </a:pPr>
            <a:r>
              <a:rPr lang="en-US" b="1" dirty="0" smtClean="0">
                <a:solidFill>
                  <a:srgbClr val="FF0000"/>
                </a:solidFill>
              </a:rPr>
              <a:t>Authority and Responsibility: </a:t>
            </a:r>
          </a:p>
          <a:p>
            <a:pPr marL="514350" indent="-514350" algn="l" fontAlgn="base"/>
            <a:r>
              <a:rPr lang="en-US" dirty="0" smtClean="0"/>
              <a:t/>
            </a:r>
            <a:br>
              <a:rPr lang="en-US" dirty="0" smtClean="0"/>
            </a:br>
            <a:endParaRPr lang="en-US" b="1" dirty="0">
              <a:solidFill>
                <a:schemeClr val="tx1"/>
              </a:solidFill>
            </a:endParaRPr>
          </a:p>
        </p:txBody>
      </p:sp>
      <p:grpSp>
        <p:nvGrpSpPr>
          <p:cNvPr id="4" name="Group 17"/>
          <p:cNvGrpSpPr/>
          <p:nvPr/>
        </p:nvGrpSpPr>
        <p:grpSpPr>
          <a:xfrm>
            <a:off x="4343400" y="1981200"/>
            <a:ext cx="4343400" cy="4608731"/>
            <a:chOff x="762000" y="1752600"/>
            <a:chExt cx="4343400" cy="4608731"/>
          </a:xfrm>
        </p:grpSpPr>
        <p:grpSp>
          <p:nvGrpSpPr>
            <p:cNvPr id="6" name="Group 15"/>
            <p:cNvGrpSpPr/>
            <p:nvPr/>
          </p:nvGrpSpPr>
          <p:grpSpPr>
            <a:xfrm>
              <a:off x="990600" y="1981200"/>
              <a:ext cx="838200" cy="3963988"/>
              <a:chOff x="990600" y="1981200"/>
              <a:chExt cx="838200" cy="3963988"/>
            </a:xfrm>
          </p:grpSpPr>
          <p:cxnSp>
            <p:nvCxnSpPr>
              <p:cNvPr id="5" name="Straight Connector 4"/>
              <p:cNvCxnSpPr/>
              <p:nvPr/>
            </p:nvCxnSpPr>
            <p:spPr>
              <a:xfrm rot="16200000" flipH="1">
                <a:off x="-952500" y="3924300"/>
                <a:ext cx="3962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990600" y="28194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990600" y="38100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990600" y="48768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066800" y="59436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6" name="Group 16"/>
            <p:cNvGrpSpPr/>
            <p:nvPr/>
          </p:nvGrpSpPr>
          <p:grpSpPr>
            <a:xfrm>
              <a:off x="762000" y="1752600"/>
              <a:ext cx="4343400" cy="4608731"/>
              <a:chOff x="762000" y="1752600"/>
              <a:chExt cx="4343400" cy="4608731"/>
            </a:xfrm>
          </p:grpSpPr>
          <p:sp>
            <p:nvSpPr>
              <p:cNvPr id="11" name="TextBox 10"/>
              <p:cNvSpPr txBox="1"/>
              <p:nvPr/>
            </p:nvSpPr>
            <p:spPr>
              <a:xfrm>
                <a:off x="762000" y="1752600"/>
                <a:ext cx="3200400" cy="369332"/>
              </a:xfrm>
              <a:prstGeom prst="rect">
                <a:avLst/>
              </a:prstGeom>
              <a:noFill/>
            </p:spPr>
            <p:txBody>
              <a:bodyPr wrap="square" rtlCol="0">
                <a:spAutoFit/>
              </a:bodyPr>
              <a:lstStyle/>
              <a:p>
                <a:r>
                  <a:rPr lang="en-US" b="1" dirty="0" smtClean="0"/>
                  <a:t>Negative Effects of violation</a:t>
                </a:r>
                <a:endParaRPr lang="en-US" b="1" dirty="0"/>
              </a:p>
            </p:txBody>
          </p:sp>
          <p:sp>
            <p:nvSpPr>
              <p:cNvPr id="12" name="TextBox 11"/>
              <p:cNvSpPr txBox="1"/>
              <p:nvPr/>
            </p:nvSpPr>
            <p:spPr>
              <a:xfrm>
                <a:off x="1752600" y="2667000"/>
                <a:ext cx="3200400" cy="646331"/>
              </a:xfrm>
              <a:prstGeom prst="rect">
                <a:avLst/>
              </a:prstGeom>
              <a:noFill/>
            </p:spPr>
            <p:txBody>
              <a:bodyPr wrap="square" rtlCol="0">
                <a:spAutoFit/>
              </a:bodyPr>
              <a:lstStyle/>
              <a:p>
                <a:r>
                  <a:rPr lang="en-US" b="1" dirty="0" smtClean="0"/>
                  <a:t>Excess of authority is likely to be misused</a:t>
                </a:r>
                <a:endParaRPr lang="en-US" b="1" dirty="0"/>
              </a:p>
            </p:txBody>
          </p:sp>
          <p:sp>
            <p:nvSpPr>
              <p:cNvPr id="13" name="TextBox 12"/>
              <p:cNvSpPr txBox="1"/>
              <p:nvPr/>
            </p:nvSpPr>
            <p:spPr>
              <a:xfrm>
                <a:off x="1828800" y="3657600"/>
                <a:ext cx="3200400" cy="369332"/>
              </a:xfrm>
              <a:prstGeom prst="rect">
                <a:avLst/>
              </a:prstGeom>
              <a:noFill/>
            </p:spPr>
            <p:txBody>
              <a:bodyPr wrap="square" rtlCol="0">
                <a:spAutoFit/>
              </a:bodyPr>
              <a:lstStyle/>
              <a:p>
                <a:r>
                  <a:rPr lang="en-US" b="1" dirty="0" smtClean="0"/>
                  <a:t>Non-achievement of goals</a:t>
                </a:r>
                <a:endParaRPr lang="en-US" b="1" dirty="0"/>
              </a:p>
            </p:txBody>
          </p:sp>
          <p:sp>
            <p:nvSpPr>
              <p:cNvPr id="14" name="TextBox 13"/>
              <p:cNvSpPr txBox="1"/>
              <p:nvPr/>
            </p:nvSpPr>
            <p:spPr>
              <a:xfrm>
                <a:off x="1828800" y="4724400"/>
                <a:ext cx="3200400" cy="646331"/>
              </a:xfrm>
              <a:prstGeom prst="rect">
                <a:avLst/>
              </a:prstGeom>
              <a:noFill/>
            </p:spPr>
            <p:txBody>
              <a:bodyPr wrap="square" rtlCol="0">
                <a:spAutoFit/>
              </a:bodyPr>
              <a:lstStyle/>
              <a:p>
                <a:r>
                  <a:rPr lang="en-US" b="1" dirty="0" smtClean="0"/>
                  <a:t>Difficult to create accountability</a:t>
                </a:r>
                <a:endParaRPr lang="en-US" b="1" dirty="0"/>
              </a:p>
            </p:txBody>
          </p:sp>
          <p:sp>
            <p:nvSpPr>
              <p:cNvPr id="15" name="TextBox 14"/>
              <p:cNvSpPr txBox="1"/>
              <p:nvPr/>
            </p:nvSpPr>
            <p:spPr>
              <a:xfrm>
                <a:off x="1905000" y="5715000"/>
                <a:ext cx="3200400" cy="646331"/>
              </a:xfrm>
              <a:prstGeom prst="rect">
                <a:avLst/>
              </a:prstGeom>
              <a:noFill/>
            </p:spPr>
            <p:txBody>
              <a:bodyPr wrap="square" rtlCol="0">
                <a:spAutoFit/>
              </a:bodyPr>
              <a:lstStyle/>
              <a:p>
                <a:r>
                  <a:rPr lang="en-US" b="1" dirty="0" smtClean="0"/>
                  <a:t>Insufficient authority may lead to disruption of work</a:t>
                </a:r>
                <a:endParaRPr lang="en-US" b="1" dirty="0"/>
              </a:p>
            </p:txBody>
          </p:sp>
        </p:grpSp>
      </p:grpSp>
      <p:grpSp>
        <p:nvGrpSpPr>
          <p:cNvPr id="17" name="Group 18"/>
          <p:cNvGrpSpPr/>
          <p:nvPr/>
        </p:nvGrpSpPr>
        <p:grpSpPr>
          <a:xfrm>
            <a:off x="228600" y="1905000"/>
            <a:ext cx="4343400" cy="4331732"/>
            <a:chOff x="762000" y="1752600"/>
            <a:chExt cx="4343400" cy="4331732"/>
          </a:xfrm>
        </p:grpSpPr>
        <p:grpSp>
          <p:nvGrpSpPr>
            <p:cNvPr id="18" name="Group 15"/>
            <p:cNvGrpSpPr/>
            <p:nvPr/>
          </p:nvGrpSpPr>
          <p:grpSpPr>
            <a:xfrm>
              <a:off x="990600" y="1981200"/>
              <a:ext cx="838200" cy="3963988"/>
              <a:chOff x="990600" y="1981200"/>
              <a:chExt cx="838200" cy="3963988"/>
            </a:xfrm>
          </p:grpSpPr>
          <p:cxnSp>
            <p:nvCxnSpPr>
              <p:cNvPr id="27" name="Straight Connector 26"/>
              <p:cNvCxnSpPr/>
              <p:nvPr/>
            </p:nvCxnSpPr>
            <p:spPr>
              <a:xfrm rot="16200000" flipH="1">
                <a:off x="-952500" y="3924300"/>
                <a:ext cx="3962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990600" y="28194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990600" y="38100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990600" y="48768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1066800" y="59436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9" name="Group 16"/>
            <p:cNvGrpSpPr/>
            <p:nvPr/>
          </p:nvGrpSpPr>
          <p:grpSpPr>
            <a:xfrm>
              <a:off x="762000" y="1752600"/>
              <a:ext cx="4343400" cy="4331732"/>
              <a:chOff x="762000" y="1752600"/>
              <a:chExt cx="4343400" cy="4331732"/>
            </a:xfrm>
          </p:grpSpPr>
          <p:sp>
            <p:nvSpPr>
              <p:cNvPr id="22" name="TextBox 21"/>
              <p:cNvSpPr txBox="1"/>
              <p:nvPr/>
            </p:nvSpPr>
            <p:spPr>
              <a:xfrm>
                <a:off x="762000" y="1752600"/>
                <a:ext cx="3200400" cy="369332"/>
              </a:xfrm>
              <a:prstGeom prst="rect">
                <a:avLst/>
              </a:prstGeom>
              <a:noFill/>
            </p:spPr>
            <p:txBody>
              <a:bodyPr wrap="square" rtlCol="0">
                <a:spAutoFit/>
              </a:bodyPr>
              <a:lstStyle/>
              <a:p>
                <a:r>
                  <a:rPr lang="en-US" b="1" dirty="0" smtClean="0"/>
                  <a:t>Positive Effects of application</a:t>
                </a:r>
                <a:endParaRPr lang="en-US" b="1" dirty="0"/>
              </a:p>
            </p:txBody>
          </p:sp>
          <p:sp>
            <p:nvSpPr>
              <p:cNvPr id="23" name="TextBox 22"/>
              <p:cNvSpPr txBox="1"/>
              <p:nvPr/>
            </p:nvSpPr>
            <p:spPr>
              <a:xfrm>
                <a:off x="1752600" y="2667000"/>
                <a:ext cx="3200400" cy="369332"/>
              </a:xfrm>
              <a:prstGeom prst="rect">
                <a:avLst/>
              </a:prstGeom>
              <a:noFill/>
            </p:spPr>
            <p:txBody>
              <a:bodyPr wrap="square" rtlCol="0">
                <a:spAutoFit/>
              </a:bodyPr>
              <a:lstStyle/>
              <a:p>
                <a:r>
                  <a:rPr lang="en-US" b="1" dirty="0" err="1" smtClean="0"/>
                  <a:t>Minimises</a:t>
                </a:r>
                <a:r>
                  <a:rPr lang="en-US" b="1" dirty="0" smtClean="0"/>
                  <a:t> misuse of authority</a:t>
                </a:r>
                <a:endParaRPr lang="en-US" b="1" dirty="0"/>
              </a:p>
            </p:txBody>
          </p:sp>
          <p:sp>
            <p:nvSpPr>
              <p:cNvPr id="24" name="TextBox 23"/>
              <p:cNvSpPr txBox="1"/>
              <p:nvPr/>
            </p:nvSpPr>
            <p:spPr>
              <a:xfrm>
                <a:off x="1828800" y="3657600"/>
                <a:ext cx="3200400" cy="369332"/>
              </a:xfrm>
              <a:prstGeom prst="rect">
                <a:avLst/>
              </a:prstGeom>
              <a:noFill/>
            </p:spPr>
            <p:txBody>
              <a:bodyPr wrap="square" rtlCol="0">
                <a:spAutoFit/>
              </a:bodyPr>
              <a:lstStyle/>
              <a:p>
                <a:r>
                  <a:rPr lang="en-US" b="1" dirty="0" smtClean="0"/>
                  <a:t>Effective </a:t>
                </a:r>
                <a:r>
                  <a:rPr lang="en-US" b="1" dirty="0" err="1" smtClean="0"/>
                  <a:t>realisation</a:t>
                </a:r>
                <a:r>
                  <a:rPr lang="en-US" b="1" dirty="0" smtClean="0"/>
                  <a:t> of goals</a:t>
                </a:r>
                <a:endParaRPr lang="en-US" b="1" dirty="0"/>
              </a:p>
            </p:txBody>
          </p:sp>
          <p:sp>
            <p:nvSpPr>
              <p:cNvPr id="25" name="TextBox 24"/>
              <p:cNvSpPr txBox="1"/>
              <p:nvPr/>
            </p:nvSpPr>
            <p:spPr>
              <a:xfrm>
                <a:off x="1828800" y="4724400"/>
                <a:ext cx="3200400" cy="369332"/>
              </a:xfrm>
              <a:prstGeom prst="rect">
                <a:avLst/>
              </a:prstGeom>
              <a:noFill/>
            </p:spPr>
            <p:txBody>
              <a:bodyPr wrap="square" rtlCol="0">
                <a:spAutoFit/>
              </a:bodyPr>
              <a:lstStyle/>
              <a:p>
                <a:r>
                  <a:rPr lang="en-US" b="1" dirty="0" smtClean="0"/>
                  <a:t>Easy to impose accountability</a:t>
                </a:r>
                <a:endParaRPr lang="en-US" b="1" dirty="0"/>
              </a:p>
            </p:txBody>
          </p:sp>
          <p:sp>
            <p:nvSpPr>
              <p:cNvPr id="26" name="TextBox 25"/>
              <p:cNvSpPr txBox="1"/>
              <p:nvPr/>
            </p:nvSpPr>
            <p:spPr>
              <a:xfrm>
                <a:off x="1905000" y="5715000"/>
                <a:ext cx="3200400" cy="369332"/>
              </a:xfrm>
              <a:prstGeom prst="rect">
                <a:avLst/>
              </a:prstGeom>
              <a:noFill/>
            </p:spPr>
            <p:txBody>
              <a:bodyPr wrap="square" rtlCol="0">
                <a:spAutoFit/>
              </a:bodyPr>
              <a:lstStyle/>
              <a:p>
                <a:r>
                  <a:rPr lang="en-US" b="1" dirty="0" smtClean="0"/>
                  <a:t>Ensure smooth working of org</a:t>
                </a:r>
                <a:endParaRPr lang="en-US" b="1" dirty="0"/>
              </a:p>
            </p:txBody>
          </p:sp>
        </p:gr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fontScale="90000"/>
          </a:bodyPr>
          <a:lstStyle/>
          <a:p>
            <a:r>
              <a:rPr lang="en-US" dirty="0" err="1" smtClean="0"/>
              <a:t>Fayol’s</a:t>
            </a:r>
            <a:r>
              <a:rPr lang="en-US" dirty="0" smtClean="0"/>
              <a:t> 14 Principles of Management</a:t>
            </a:r>
            <a:endParaRPr lang="en-US" dirty="0"/>
          </a:p>
        </p:txBody>
      </p:sp>
      <p:sp>
        <p:nvSpPr>
          <p:cNvPr id="3" name="Subtitle 2"/>
          <p:cNvSpPr>
            <a:spLocks noGrp="1"/>
          </p:cNvSpPr>
          <p:nvPr>
            <p:ph type="subTitle" idx="1"/>
          </p:nvPr>
        </p:nvSpPr>
        <p:spPr>
          <a:xfrm>
            <a:off x="228600" y="1219200"/>
            <a:ext cx="8610600" cy="5334000"/>
          </a:xfrm>
        </p:spPr>
        <p:txBody>
          <a:bodyPr>
            <a:normAutofit fontScale="92500" lnSpcReduction="20000"/>
          </a:bodyPr>
          <a:lstStyle/>
          <a:p>
            <a:pPr marL="514350" indent="-514350" algn="l" fontAlgn="base"/>
            <a:r>
              <a:rPr lang="en-US" b="1" dirty="0" smtClean="0">
                <a:solidFill>
                  <a:srgbClr val="FF0000"/>
                </a:solidFill>
              </a:rPr>
              <a:t>4. Unity of Command: </a:t>
            </a:r>
          </a:p>
          <a:p>
            <a:pPr marL="514350" indent="-514350" algn="l" fontAlgn="base">
              <a:buFont typeface="Wingdings" pitchFamily="2" charset="2"/>
              <a:buChar char="Ø"/>
            </a:pPr>
            <a:r>
              <a:rPr lang="en-US" b="1" dirty="0" smtClean="0">
                <a:solidFill>
                  <a:schemeClr val="tx1"/>
                </a:solidFill>
              </a:rPr>
              <a:t>It suggests that for each member in a formal org. there should be one and only one from whom he should receive orders and be responsible to. </a:t>
            </a:r>
          </a:p>
          <a:p>
            <a:pPr marL="514350" indent="-514350" algn="l" fontAlgn="base">
              <a:buFont typeface="Wingdings" pitchFamily="2" charset="2"/>
              <a:buChar char="Ø"/>
            </a:pPr>
            <a:r>
              <a:rPr lang="en-US" b="1" dirty="0" smtClean="0">
                <a:solidFill>
                  <a:schemeClr val="tx1"/>
                </a:solidFill>
              </a:rPr>
              <a:t>According to </a:t>
            </a:r>
            <a:r>
              <a:rPr lang="en-US" b="1" dirty="0" err="1" smtClean="0">
                <a:solidFill>
                  <a:schemeClr val="tx1"/>
                </a:solidFill>
              </a:rPr>
              <a:t>Fayol</a:t>
            </a:r>
            <a:r>
              <a:rPr lang="en-US" b="1" dirty="0" smtClean="0">
                <a:solidFill>
                  <a:schemeClr val="tx1"/>
                </a:solidFill>
              </a:rPr>
              <a:t>, “There should be only one boss for every individual employee”</a:t>
            </a:r>
          </a:p>
          <a:p>
            <a:pPr marL="514350" indent="-514350" algn="l" fontAlgn="base">
              <a:buFont typeface="Wingdings" pitchFamily="2" charset="2"/>
              <a:buChar char="Ø"/>
            </a:pPr>
            <a:r>
              <a:rPr lang="en-US" b="1" dirty="0" smtClean="0">
                <a:solidFill>
                  <a:schemeClr val="tx1"/>
                </a:solidFill>
              </a:rPr>
              <a:t>For </a:t>
            </a:r>
            <a:r>
              <a:rPr lang="en-US" b="1" dirty="0" err="1" smtClean="0">
                <a:solidFill>
                  <a:schemeClr val="tx1"/>
                </a:solidFill>
              </a:rPr>
              <a:t>eg</a:t>
            </a:r>
            <a:r>
              <a:rPr lang="en-US" b="1" dirty="0" smtClean="0">
                <a:solidFill>
                  <a:schemeClr val="tx1"/>
                </a:solidFill>
              </a:rPr>
              <a:t>. </a:t>
            </a:r>
            <a:r>
              <a:rPr lang="en-US" b="1" dirty="0" err="1" smtClean="0">
                <a:solidFill>
                  <a:schemeClr val="tx1"/>
                </a:solidFill>
              </a:rPr>
              <a:t>Prakash</a:t>
            </a:r>
            <a:r>
              <a:rPr lang="en-US" b="1" dirty="0" smtClean="0">
                <a:solidFill>
                  <a:schemeClr val="tx1"/>
                </a:solidFill>
              </a:rPr>
              <a:t>, a sales exec was </a:t>
            </a:r>
            <a:r>
              <a:rPr lang="en-US" b="1" dirty="0" err="1" smtClean="0">
                <a:solidFill>
                  <a:schemeClr val="tx1"/>
                </a:solidFill>
              </a:rPr>
              <a:t>authorised</a:t>
            </a:r>
            <a:r>
              <a:rPr lang="en-US" b="1" dirty="0" smtClean="0">
                <a:solidFill>
                  <a:schemeClr val="tx1"/>
                </a:solidFill>
              </a:rPr>
              <a:t> to give 15% discount to customers by </a:t>
            </a:r>
            <a:r>
              <a:rPr lang="en-US" b="1" dirty="0" err="1" smtClean="0">
                <a:solidFill>
                  <a:schemeClr val="tx1"/>
                </a:solidFill>
              </a:rPr>
              <a:t>Mktg</a:t>
            </a:r>
            <a:r>
              <a:rPr lang="en-US" b="1" dirty="0" smtClean="0">
                <a:solidFill>
                  <a:schemeClr val="tx1"/>
                </a:solidFill>
              </a:rPr>
              <a:t> </a:t>
            </a:r>
            <a:r>
              <a:rPr lang="en-US" b="1" dirty="0" err="1" smtClean="0">
                <a:solidFill>
                  <a:schemeClr val="tx1"/>
                </a:solidFill>
              </a:rPr>
              <a:t>Mngr</a:t>
            </a:r>
            <a:r>
              <a:rPr lang="en-US" b="1" dirty="0" smtClean="0">
                <a:solidFill>
                  <a:schemeClr val="tx1"/>
                </a:solidFill>
              </a:rPr>
              <a:t> but finance </a:t>
            </a:r>
            <a:r>
              <a:rPr lang="en-US" b="1" dirty="0" err="1" smtClean="0">
                <a:solidFill>
                  <a:schemeClr val="tx1"/>
                </a:solidFill>
              </a:rPr>
              <a:t>mngr</a:t>
            </a:r>
            <a:r>
              <a:rPr lang="en-US" b="1" dirty="0" smtClean="0">
                <a:solidFill>
                  <a:schemeClr val="tx1"/>
                </a:solidFill>
              </a:rPr>
              <a:t> insisted only 10% discount. This lowered the productivity of </a:t>
            </a:r>
            <a:r>
              <a:rPr lang="en-US" b="1" dirty="0" err="1" smtClean="0">
                <a:solidFill>
                  <a:schemeClr val="tx1"/>
                </a:solidFill>
              </a:rPr>
              <a:t>Prakash</a:t>
            </a:r>
            <a:r>
              <a:rPr lang="en-US" b="1" dirty="0" smtClean="0">
                <a:solidFill>
                  <a:schemeClr val="tx1"/>
                </a:solidFill>
              </a:rPr>
              <a:t>. </a:t>
            </a:r>
          </a:p>
          <a:p>
            <a:pPr marL="514350" indent="-514350" algn="l" fontAlgn="base"/>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fontScale="90000"/>
          </a:bodyPr>
          <a:lstStyle/>
          <a:p>
            <a:r>
              <a:rPr lang="en-US" dirty="0" err="1" smtClean="0"/>
              <a:t>Fayol’s</a:t>
            </a:r>
            <a:r>
              <a:rPr lang="en-US" dirty="0" smtClean="0"/>
              <a:t> 14 Principles of Management</a:t>
            </a:r>
            <a:endParaRPr lang="en-US" dirty="0"/>
          </a:p>
        </p:txBody>
      </p:sp>
      <p:sp>
        <p:nvSpPr>
          <p:cNvPr id="3" name="Subtitle 2"/>
          <p:cNvSpPr>
            <a:spLocks noGrp="1"/>
          </p:cNvSpPr>
          <p:nvPr>
            <p:ph type="subTitle" idx="1"/>
          </p:nvPr>
        </p:nvSpPr>
        <p:spPr>
          <a:xfrm>
            <a:off x="228600" y="1219200"/>
            <a:ext cx="8610600" cy="5334000"/>
          </a:xfrm>
        </p:spPr>
        <p:txBody>
          <a:bodyPr>
            <a:normAutofit/>
          </a:bodyPr>
          <a:lstStyle/>
          <a:p>
            <a:pPr marL="514350" indent="-514350" algn="l" fontAlgn="base">
              <a:buFont typeface="Wingdings" pitchFamily="2" charset="2"/>
              <a:buChar char="v"/>
            </a:pPr>
            <a:r>
              <a:rPr lang="en-US" b="1" dirty="0" smtClean="0">
                <a:solidFill>
                  <a:srgbClr val="FF0000"/>
                </a:solidFill>
              </a:rPr>
              <a:t>Unity of Command: </a:t>
            </a:r>
          </a:p>
          <a:p>
            <a:pPr marL="514350" indent="-514350" algn="l" fontAlgn="base"/>
            <a:r>
              <a:rPr lang="en-US" dirty="0" smtClean="0"/>
              <a:t/>
            </a:r>
            <a:br>
              <a:rPr lang="en-US" dirty="0" smtClean="0"/>
            </a:br>
            <a:endParaRPr lang="en-US" b="1" dirty="0">
              <a:solidFill>
                <a:schemeClr val="tx1"/>
              </a:solidFill>
            </a:endParaRPr>
          </a:p>
        </p:txBody>
      </p:sp>
      <p:grpSp>
        <p:nvGrpSpPr>
          <p:cNvPr id="4" name="Group 17"/>
          <p:cNvGrpSpPr/>
          <p:nvPr/>
        </p:nvGrpSpPr>
        <p:grpSpPr>
          <a:xfrm>
            <a:off x="4343400" y="1981200"/>
            <a:ext cx="4343400" cy="4331732"/>
            <a:chOff x="762000" y="1752600"/>
            <a:chExt cx="4343400" cy="4331732"/>
          </a:xfrm>
        </p:grpSpPr>
        <p:grpSp>
          <p:nvGrpSpPr>
            <p:cNvPr id="6" name="Group 15"/>
            <p:cNvGrpSpPr/>
            <p:nvPr/>
          </p:nvGrpSpPr>
          <p:grpSpPr>
            <a:xfrm>
              <a:off x="990600" y="1981200"/>
              <a:ext cx="838200" cy="3963988"/>
              <a:chOff x="990600" y="1981200"/>
              <a:chExt cx="838200" cy="3963988"/>
            </a:xfrm>
          </p:grpSpPr>
          <p:cxnSp>
            <p:nvCxnSpPr>
              <p:cNvPr id="5" name="Straight Connector 4"/>
              <p:cNvCxnSpPr/>
              <p:nvPr/>
            </p:nvCxnSpPr>
            <p:spPr>
              <a:xfrm rot="16200000" flipH="1">
                <a:off x="-952500" y="3924300"/>
                <a:ext cx="3962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990600" y="28194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990600" y="38100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990600" y="48768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066800" y="59436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6" name="Group 16"/>
            <p:cNvGrpSpPr/>
            <p:nvPr/>
          </p:nvGrpSpPr>
          <p:grpSpPr>
            <a:xfrm>
              <a:off x="762000" y="1752600"/>
              <a:ext cx="4343400" cy="4331732"/>
              <a:chOff x="762000" y="1752600"/>
              <a:chExt cx="4343400" cy="4331732"/>
            </a:xfrm>
          </p:grpSpPr>
          <p:sp>
            <p:nvSpPr>
              <p:cNvPr id="11" name="TextBox 10"/>
              <p:cNvSpPr txBox="1"/>
              <p:nvPr/>
            </p:nvSpPr>
            <p:spPr>
              <a:xfrm>
                <a:off x="762000" y="1752600"/>
                <a:ext cx="3200400" cy="369332"/>
              </a:xfrm>
              <a:prstGeom prst="rect">
                <a:avLst/>
              </a:prstGeom>
              <a:noFill/>
            </p:spPr>
            <p:txBody>
              <a:bodyPr wrap="square" rtlCol="0">
                <a:spAutoFit/>
              </a:bodyPr>
              <a:lstStyle/>
              <a:p>
                <a:r>
                  <a:rPr lang="en-US" b="1" dirty="0" smtClean="0"/>
                  <a:t>Negative Effects of violation</a:t>
                </a:r>
                <a:endParaRPr lang="en-US" b="1" dirty="0"/>
              </a:p>
            </p:txBody>
          </p:sp>
          <p:sp>
            <p:nvSpPr>
              <p:cNvPr id="12" name="TextBox 11"/>
              <p:cNvSpPr txBox="1"/>
              <p:nvPr/>
            </p:nvSpPr>
            <p:spPr>
              <a:xfrm>
                <a:off x="1752600" y="2667000"/>
                <a:ext cx="3200400" cy="369332"/>
              </a:xfrm>
              <a:prstGeom prst="rect">
                <a:avLst/>
              </a:prstGeom>
              <a:noFill/>
            </p:spPr>
            <p:txBody>
              <a:bodyPr wrap="square" rtlCol="0">
                <a:spAutoFit/>
              </a:bodyPr>
              <a:lstStyle/>
              <a:p>
                <a:r>
                  <a:rPr lang="en-US" b="1" dirty="0" smtClean="0"/>
                  <a:t>May confuse the subordinates</a:t>
                </a:r>
                <a:endParaRPr lang="en-US" b="1" dirty="0"/>
              </a:p>
            </p:txBody>
          </p:sp>
          <p:sp>
            <p:nvSpPr>
              <p:cNvPr id="13" name="TextBox 12"/>
              <p:cNvSpPr txBox="1"/>
              <p:nvPr/>
            </p:nvSpPr>
            <p:spPr>
              <a:xfrm>
                <a:off x="1828800" y="3657600"/>
                <a:ext cx="3200400" cy="646331"/>
              </a:xfrm>
              <a:prstGeom prst="rect">
                <a:avLst/>
              </a:prstGeom>
              <a:noFill/>
            </p:spPr>
            <p:txBody>
              <a:bodyPr wrap="square" rtlCol="0">
                <a:spAutoFit/>
              </a:bodyPr>
              <a:lstStyle/>
              <a:p>
                <a:r>
                  <a:rPr lang="en-US" b="1" dirty="0" smtClean="0"/>
                  <a:t>Leads to ego clashes among superiors</a:t>
                </a:r>
                <a:endParaRPr lang="en-US" b="1" dirty="0"/>
              </a:p>
            </p:txBody>
          </p:sp>
          <p:sp>
            <p:nvSpPr>
              <p:cNvPr id="14" name="TextBox 13"/>
              <p:cNvSpPr txBox="1"/>
              <p:nvPr/>
            </p:nvSpPr>
            <p:spPr>
              <a:xfrm>
                <a:off x="1828800" y="4724400"/>
                <a:ext cx="3200400" cy="369332"/>
              </a:xfrm>
              <a:prstGeom prst="rect">
                <a:avLst/>
              </a:prstGeom>
              <a:noFill/>
            </p:spPr>
            <p:txBody>
              <a:bodyPr wrap="square" rtlCol="0">
                <a:spAutoFit/>
              </a:bodyPr>
              <a:lstStyle/>
              <a:p>
                <a:r>
                  <a:rPr lang="en-US" b="1" dirty="0" smtClean="0"/>
                  <a:t>Difficult healthy environment</a:t>
                </a:r>
                <a:endParaRPr lang="en-US" b="1" dirty="0"/>
              </a:p>
            </p:txBody>
          </p:sp>
          <p:sp>
            <p:nvSpPr>
              <p:cNvPr id="15" name="TextBox 14"/>
              <p:cNvSpPr txBox="1"/>
              <p:nvPr/>
            </p:nvSpPr>
            <p:spPr>
              <a:xfrm>
                <a:off x="1905000" y="5715000"/>
                <a:ext cx="3200400" cy="369332"/>
              </a:xfrm>
              <a:prstGeom prst="rect">
                <a:avLst/>
              </a:prstGeom>
              <a:noFill/>
            </p:spPr>
            <p:txBody>
              <a:bodyPr wrap="square" rtlCol="0">
                <a:spAutoFit/>
              </a:bodyPr>
              <a:lstStyle/>
              <a:p>
                <a:r>
                  <a:rPr lang="en-US" b="1" dirty="0" smtClean="0"/>
                  <a:t>Leads to wastage of resources</a:t>
                </a:r>
                <a:endParaRPr lang="en-US" b="1" dirty="0"/>
              </a:p>
            </p:txBody>
          </p:sp>
        </p:grpSp>
      </p:grpSp>
      <p:grpSp>
        <p:nvGrpSpPr>
          <p:cNvPr id="17" name="Group 18"/>
          <p:cNvGrpSpPr/>
          <p:nvPr/>
        </p:nvGrpSpPr>
        <p:grpSpPr>
          <a:xfrm>
            <a:off x="228600" y="1905000"/>
            <a:ext cx="4343400" cy="4608731"/>
            <a:chOff x="762000" y="1752600"/>
            <a:chExt cx="4343400" cy="4608731"/>
          </a:xfrm>
        </p:grpSpPr>
        <p:grpSp>
          <p:nvGrpSpPr>
            <p:cNvPr id="18" name="Group 15"/>
            <p:cNvGrpSpPr/>
            <p:nvPr/>
          </p:nvGrpSpPr>
          <p:grpSpPr>
            <a:xfrm>
              <a:off x="990600" y="1981200"/>
              <a:ext cx="838200" cy="3963988"/>
              <a:chOff x="990600" y="1981200"/>
              <a:chExt cx="838200" cy="3963988"/>
            </a:xfrm>
          </p:grpSpPr>
          <p:cxnSp>
            <p:nvCxnSpPr>
              <p:cNvPr id="27" name="Straight Connector 26"/>
              <p:cNvCxnSpPr/>
              <p:nvPr/>
            </p:nvCxnSpPr>
            <p:spPr>
              <a:xfrm rot="16200000" flipH="1">
                <a:off x="-952500" y="3924300"/>
                <a:ext cx="3962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990600" y="28194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990600" y="38100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990600" y="48768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1066800" y="59436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9" name="Group 16"/>
            <p:cNvGrpSpPr/>
            <p:nvPr/>
          </p:nvGrpSpPr>
          <p:grpSpPr>
            <a:xfrm>
              <a:off x="762000" y="1752600"/>
              <a:ext cx="4343400" cy="4608731"/>
              <a:chOff x="762000" y="1752600"/>
              <a:chExt cx="4343400" cy="4608731"/>
            </a:xfrm>
          </p:grpSpPr>
          <p:sp>
            <p:nvSpPr>
              <p:cNvPr id="22" name="TextBox 21"/>
              <p:cNvSpPr txBox="1"/>
              <p:nvPr/>
            </p:nvSpPr>
            <p:spPr>
              <a:xfrm>
                <a:off x="762000" y="1752600"/>
                <a:ext cx="3200400" cy="369332"/>
              </a:xfrm>
              <a:prstGeom prst="rect">
                <a:avLst/>
              </a:prstGeom>
              <a:noFill/>
            </p:spPr>
            <p:txBody>
              <a:bodyPr wrap="square" rtlCol="0">
                <a:spAutoFit/>
              </a:bodyPr>
              <a:lstStyle/>
              <a:p>
                <a:r>
                  <a:rPr lang="en-US" b="1" dirty="0" smtClean="0"/>
                  <a:t>Positive Effects of application</a:t>
                </a:r>
                <a:endParaRPr lang="en-US" b="1" dirty="0"/>
              </a:p>
            </p:txBody>
          </p:sp>
          <p:sp>
            <p:nvSpPr>
              <p:cNvPr id="23" name="TextBox 22"/>
              <p:cNvSpPr txBox="1"/>
              <p:nvPr/>
            </p:nvSpPr>
            <p:spPr>
              <a:xfrm>
                <a:off x="1752600" y="2667000"/>
                <a:ext cx="3200400" cy="369332"/>
              </a:xfrm>
              <a:prstGeom prst="rect">
                <a:avLst/>
              </a:prstGeom>
              <a:noFill/>
            </p:spPr>
            <p:txBody>
              <a:bodyPr wrap="square" rtlCol="0">
                <a:spAutoFit/>
              </a:bodyPr>
              <a:lstStyle/>
              <a:p>
                <a:r>
                  <a:rPr lang="en-US" b="1" dirty="0" smtClean="0"/>
                  <a:t>Systematic working of org.</a:t>
                </a:r>
                <a:endParaRPr lang="en-US" b="1" dirty="0"/>
              </a:p>
            </p:txBody>
          </p:sp>
          <p:sp>
            <p:nvSpPr>
              <p:cNvPr id="24" name="TextBox 23"/>
              <p:cNvSpPr txBox="1"/>
              <p:nvPr/>
            </p:nvSpPr>
            <p:spPr>
              <a:xfrm>
                <a:off x="1828800" y="3657600"/>
                <a:ext cx="3200400" cy="646331"/>
              </a:xfrm>
              <a:prstGeom prst="rect">
                <a:avLst/>
              </a:prstGeom>
              <a:noFill/>
            </p:spPr>
            <p:txBody>
              <a:bodyPr wrap="square" rtlCol="0">
                <a:spAutoFit/>
              </a:bodyPr>
              <a:lstStyle/>
              <a:p>
                <a:r>
                  <a:rPr lang="en-US" b="1" dirty="0" smtClean="0"/>
                  <a:t>Effective working of superiors and subordinates</a:t>
                </a:r>
                <a:endParaRPr lang="en-US" b="1" dirty="0"/>
              </a:p>
            </p:txBody>
          </p:sp>
          <p:sp>
            <p:nvSpPr>
              <p:cNvPr id="25" name="TextBox 24"/>
              <p:cNvSpPr txBox="1"/>
              <p:nvPr/>
            </p:nvSpPr>
            <p:spPr>
              <a:xfrm>
                <a:off x="1828800" y="4724400"/>
                <a:ext cx="3200400" cy="646331"/>
              </a:xfrm>
              <a:prstGeom prst="rect">
                <a:avLst/>
              </a:prstGeom>
              <a:noFill/>
            </p:spPr>
            <p:txBody>
              <a:bodyPr wrap="square" rtlCol="0">
                <a:spAutoFit/>
              </a:bodyPr>
              <a:lstStyle/>
              <a:p>
                <a:r>
                  <a:rPr lang="en-US" b="1" dirty="0" smtClean="0"/>
                  <a:t>Facilitates coordination and communication</a:t>
                </a:r>
                <a:endParaRPr lang="en-US" b="1" dirty="0"/>
              </a:p>
            </p:txBody>
          </p:sp>
          <p:sp>
            <p:nvSpPr>
              <p:cNvPr id="26" name="TextBox 25"/>
              <p:cNvSpPr txBox="1"/>
              <p:nvPr/>
            </p:nvSpPr>
            <p:spPr>
              <a:xfrm>
                <a:off x="1905000" y="5715000"/>
                <a:ext cx="3200400" cy="646331"/>
              </a:xfrm>
              <a:prstGeom prst="rect">
                <a:avLst/>
              </a:prstGeom>
              <a:noFill/>
            </p:spPr>
            <p:txBody>
              <a:bodyPr wrap="square" rtlCol="0">
                <a:spAutoFit/>
              </a:bodyPr>
              <a:lstStyle/>
              <a:p>
                <a:r>
                  <a:rPr lang="en-US" b="1" dirty="0" smtClean="0"/>
                  <a:t>Easy to fix responsibility for mistakes</a:t>
                </a:r>
                <a:endParaRPr lang="en-US" b="1" dirty="0"/>
              </a:p>
            </p:txBody>
          </p:sp>
        </p:gr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fontScale="90000"/>
          </a:bodyPr>
          <a:lstStyle/>
          <a:p>
            <a:r>
              <a:rPr lang="en-US" dirty="0" err="1" smtClean="0"/>
              <a:t>Fayol’s</a:t>
            </a:r>
            <a:r>
              <a:rPr lang="en-US" dirty="0" smtClean="0"/>
              <a:t> 14 Principles of Management</a:t>
            </a:r>
            <a:endParaRPr lang="en-US" dirty="0"/>
          </a:p>
        </p:txBody>
      </p:sp>
      <p:sp>
        <p:nvSpPr>
          <p:cNvPr id="3" name="Subtitle 2"/>
          <p:cNvSpPr>
            <a:spLocks noGrp="1"/>
          </p:cNvSpPr>
          <p:nvPr>
            <p:ph type="subTitle" idx="1"/>
          </p:nvPr>
        </p:nvSpPr>
        <p:spPr>
          <a:xfrm>
            <a:off x="228600" y="1219200"/>
            <a:ext cx="8610600" cy="5334000"/>
          </a:xfrm>
        </p:spPr>
        <p:txBody>
          <a:bodyPr>
            <a:normAutofit fontScale="85000" lnSpcReduction="10000"/>
          </a:bodyPr>
          <a:lstStyle/>
          <a:p>
            <a:pPr marL="514350" indent="-514350" algn="l" fontAlgn="base"/>
            <a:r>
              <a:rPr lang="en-US" b="1" dirty="0" smtClean="0">
                <a:solidFill>
                  <a:srgbClr val="FF0000"/>
                </a:solidFill>
              </a:rPr>
              <a:t>5. Unity of Direction: </a:t>
            </a:r>
          </a:p>
          <a:p>
            <a:pPr marL="514350" indent="-514350" algn="l" fontAlgn="base">
              <a:buFont typeface="Wingdings" pitchFamily="2" charset="2"/>
              <a:buChar char="Ø"/>
            </a:pPr>
            <a:r>
              <a:rPr lang="en-US" b="1" dirty="0" smtClean="0">
                <a:solidFill>
                  <a:schemeClr val="tx1"/>
                </a:solidFill>
              </a:rPr>
              <a:t>It suggests that each group of activities having the same objective must have one head and one plan. </a:t>
            </a:r>
          </a:p>
          <a:p>
            <a:pPr marL="514350" indent="-514350" algn="l" fontAlgn="base">
              <a:buFont typeface="Wingdings" pitchFamily="2" charset="2"/>
              <a:buChar char="Ø"/>
            </a:pPr>
            <a:r>
              <a:rPr lang="en-US" b="1" dirty="0" smtClean="0">
                <a:solidFill>
                  <a:schemeClr val="tx1"/>
                </a:solidFill>
              </a:rPr>
              <a:t>According to </a:t>
            </a:r>
            <a:r>
              <a:rPr lang="en-US" b="1" dirty="0" err="1" smtClean="0">
                <a:solidFill>
                  <a:schemeClr val="tx1"/>
                </a:solidFill>
              </a:rPr>
              <a:t>Fayol</a:t>
            </a:r>
            <a:r>
              <a:rPr lang="en-US" b="1" dirty="0" smtClean="0">
                <a:solidFill>
                  <a:schemeClr val="tx1"/>
                </a:solidFill>
              </a:rPr>
              <a:t>, “In order to achieve goals of the org. all the units of an org. should be moving towards the same objectives through coordinated and focused efforts”</a:t>
            </a:r>
          </a:p>
          <a:p>
            <a:pPr marL="514350" indent="-514350" algn="l" fontAlgn="base">
              <a:buFont typeface="Wingdings" pitchFamily="2" charset="2"/>
              <a:buChar char="Ø"/>
            </a:pPr>
            <a:r>
              <a:rPr lang="en-US" b="1" dirty="0" smtClean="0">
                <a:solidFill>
                  <a:schemeClr val="tx1"/>
                </a:solidFill>
              </a:rPr>
              <a:t>For </a:t>
            </a:r>
            <a:r>
              <a:rPr lang="en-US" b="1" dirty="0" err="1" smtClean="0">
                <a:solidFill>
                  <a:schemeClr val="tx1"/>
                </a:solidFill>
              </a:rPr>
              <a:t>eg</a:t>
            </a:r>
            <a:r>
              <a:rPr lang="en-US" b="1" dirty="0" smtClean="0">
                <a:solidFill>
                  <a:schemeClr val="tx1"/>
                </a:solidFill>
              </a:rPr>
              <a:t>. </a:t>
            </a:r>
            <a:r>
              <a:rPr lang="en-US" b="1" dirty="0" err="1" smtClean="0">
                <a:solidFill>
                  <a:schemeClr val="tx1"/>
                </a:solidFill>
              </a:rPr>
              <a:t>Holistics</a:t>
            </a:r>
            <a:r>
              <a:rPr lang="en-US" b="1" dirty="0" smtClean="0">
                <a:solidFill>
                  <a:schemeClr val="tx1"/>
                </a:solidFill>
              </a:rPr>
              <a:t> Living Ltd. Has two mfg units-organic food products and eco-friendly handicrafts. They have two division, separate resources and has separate divisional head. This leads to unity of direction. </a:t>
            </a:r>
          </a:p>
          <a:p>
            <a:pPr marL="514350" indent="-514350" algn="l" fontAlgn="base"/>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fontScale="90000"/>
          </a:bodyPr>
          <a:lstStyle/>
          <a:p>
            <a:r>
              <a:rPr lang="en-US" dirty="0" err="1" smtClean="0"/>
              <a:t>Fayol’s</a:t>
            </a:r>
            <a:r>
              <a:rPr lang="en-US" dirty="0" smtClean="0"/>
              <a:t> 14 Principles of Management</a:t>
            </a:r>
            <a:endParaRPr lang="en-US" dirty="0"/>
          </a:p>
        </p:txBody>
      </p:sp>
      <p:sp>
        <p:nvSpPr>
          <p:cNvPr id="3" name="Subtitle 2"/>
          <p:cNvSpPr>
            <a:spLocks noGrp="1"/>
          </p:cNvSpPr>
          <p:nvPr>
            <p:ph type="subTitle" idx="1"/>
          </p:nvPr>
        </p:nvSpPr>
        <p:spPr>
          <a:xfrm>
            <a:off x="228600" y="1219200"/>
            <a:ext cx="8610600" cy="5334000"/>
          </a:xfrm>
        </p:spPr>
        <p:txBody>
          <a:bodyPr>
            <a:normAutofit/>
          </a:bodyPr>
          <a:lstStyle/>
          <a:p>
            <a:pPr marL="514350" indent="-514350" algn="l" fontAlgn="base">
              <a:buFont typeface="Wingdings" pitchFamily="2" charset="2"/>
              <a:buChar char="v"/>
            </a:pPr>
            <a:r>
              <a:rPr lang="en-US" b="1" dirty="0" smtClean="0">
                <a:solidFill>
                  <a:srgbClr val="FF0000"/>
                </a:solidFill>
              </a:rPr>
              <a:t>Unity of Direction: </a:t>
            </a:r>
          </a:p>
          <a:p>
            <a:pPr marL="514350" indent="-514350" algn="l" fontAlgn="base"/>
            <a:r>
              <a:rPr lang="en-US" dirty="0" smtClean="0"/>
              <a:t/>
            </a:r>
            <a:br>
              <a:rPr lang="en-US" dirty="0" smtClean="0"/>
            </a:br>
            <a:endParaRPr lang="en-US" b="1" dirty="0">
              <a:solidFill>
                <a:schemeClr val="tx1"/>
              </a:solidFill>
            </a:endParaRPr>
          </a:p>
        </p:txBody>
      </p:sp>
      <p:grpSp>
        <p:nvGrpSpPr>
          <p:cNvPr id="4" name="Group 17"/>
          <p:cNvGrpSpPr/>
          <p:nvPr/>
        </p:nvGrpSpPr>
        <p:grpSpPr>
          <a:xfrm>
            <a:off x="4343400" y="1981200"/>
            <a:ext cx="4343400" cy="4331732"/>
            <a:chOff x="762000" y="1752600"/>
            <a:chExt cx="4343400" cy="4331732"/>
          </a:xfrm>
        </p:grpSpPr>
        <p:grpSp>
          <p:nvGrpSpPr>
            <p:cNvPr id="6" name="Group 15"/>
            <p:cNvGrpSpPr/>
            <p:nvPr/>
          </p:nvGrpSpPr>
          <p:grpSpPr>
            <a:xfrm>
              <a:off x="990600" y="1981200"/>
              <a:ext cx="838200" cy="3963988"/>
              <a:chOff x="990600" y="1981200"/>
              <a:chExt cx="838200" cy="3963988"/>
            </a:xfrm>
          </p:grpSpPr>
          <p:cxnSp>
            <p:nvCxnSpPr>
              <p:cNvPr id="5" name="Straight Connector 4"/>
              <p:cNvCxnSpPr/>
              <p:nvPr/>
            </p:nvCxnSpPr>
            <p:spPr>
              <a:xfrm rot="16200000" flipH="1">
                <a:off x="-952500" y="3924300"/>
                <a:ext cx="3962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990600" y="28194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990600" y="38100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990600" y="48768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066800" y="59436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6" name="Group 16"/>
            <p:cNvGrpSpPr/>
            <p:nvPr/>
          </p:nvGrpSpPr>
          <p:grpSpPr>
            <a:xfrm>
              <a:off x="762000" y="1752600"/>
              <a:ext cx="4343400" cy="4331732"/>
              <a:chOff x="762000" y="1752600"/>
              <a:chExt cx="4343400" cy="4331732"/>
            </a:xfrm>
          </p:grpSpPr>
          <p:sp>
            <p:nvSpPr>
              <p:cNvPr id="11" name="TextBox 10"/>
              <p:cNvSpPr txBox="1"/>
              <p:nvPr/>
            </p:nvSpPr>
            <p:spPr>
              <a:xfrm>
                <a:off x="762000" y="1752600"/>
                <a:ext cx="3200400" cy="369332"/>
              </a:xfrm>
              <a:prstGeom prst="rect">
                <a:avLst/>
              </a:prstGeom>
              <a:noFill/>
            </p:spPr>
            <p:txBody>
              <a:bodyPr wrap="square" rtlCol="0">
                <a:spAutoFit/>
              </a:bodyPr>
              <a:lstStyle/>
              <a:p>
                <a:r>
                  <a:rPr lang="en-US" b="1" dirty="0" smtClean="0"/>
                  <a:t>Negative Effects of violation</a:t>
                </a:r>
                <a:endParaRPr lang="en-US" b="1" dirty="0"/>
              </a:p>
            </p:txBody>
          </p:sp>
          <p:sp>
            <p:nvSpPr>
              <p:cNvPr id="12" name="TextBox 11"/>
              <p:cNvSpPr txBox="1"/>
              <p:nvPr/>
            </p:nvSpPr>
            <p:spPr>
              <a:xfrm>
                <a:off x="1752600" y="2667000"/>
                <a:ext cx="3200400" cy="646331"/>
              </a:xfrm>
              <a:prstGeom prst="rect">
                <a:avLst/>
              </a:prstGeom>
              <a:noFill/>
            </p:spPr>
            <p:txBody>
              <a:bodyPr wrap="square" rtlCol="0">
                <a:spAutoFit/>
              </a:bodyPr>
              <a:lstStyle/>
              <a:p>
                <a:r>
                  <a:rPr lang="en-US" b="1" dirty="0" smtClean="0"/>
                  <a:t>May have adverse effect on work efficiency </a:t>
                </a:r>
                <a:endParaRPr lang="en-US" b="1" dirty="0"/>
              </a:p>
            </p:txBody>
          </p:sp>
          <p:sp>
            <p:nvSpPr>
              <p:cNvPr id="13" name="TextBox 12"/>
              <p:cNvSpPr txBox="1"/>
              <p:nvPr/>
            </p:nvSpPr>
            <p:spPr>
              <a:xfrm>
                <a:off x="1828800" y="3657600"/>
                <a:ext cx="3200400" cy="369332"/>
              </a:xfrm>
              <a:prstGeom prst="rect">
                <a:avLst/>
              </a:prstGeom>
              <a:noFill/>
            </p:spPr>
            <p:txBody>
              <a:bodyPr wrap="square" rtlCol="0">
                <a:spAutoFit/>
              </a:bodyPr>
              <a:lstStyle/>
              <a:p>
                <a:r>
                  <a:rPr lang="en-US" b="1" dirty="0" smtClean="0"/>
                  <a:t>Non-achievement of goals</a:t>
                </a:r>
                <a:endParaRPr lang="en-US" b="1" dirty="0"/>
              </a:p>
            </p:txBody>
          </p:sp>
          <p:sp>
            <p:nvSpPr>
              <p:cNvPr id="14" name="TextBox 13"/>
              <p:cNvSpPr txBox="1"/>
              <p:nvPr/>
            </p:nvSpPr>
            <p:spPr>
              <a:xfrm>
                <a:off x="1828800" y="4724400"/>
                <a:ext cx="3200400" cy="369332"/>
              </a:xfrm>
              <a:prstGeom prst="rect">
                <a:avLst/>
              </a:prstGeom>
              <a:noFill/>
            </p:spPr>
            <p:txBody>
              <a:bodyPr wrap="square" rtlCol="0">
                <a:spAutoFit/>
              </a:bodyPr>
              <a:lstStyle/>
              <a:p>
                <a:r>
                  <a:rPr lang="en-US" b="1" dirty="0" smtClean="0"/>
                  <a:t>Difficult to create coordination</a:t>
                </a:r>
                <a:endParaRPr lang="en-US" b="1" dirty="0"/>
              </a:p>
            </p:txBody>
          </p:sp>
          <p:sp>
            <p:nvSpPr>
              <p:cNvPr id="15" name="TextBox 14"/>
              <p:cNvSpPr txBox="1"/>
              <p:nvPr/>
            </p:nvSpPr>
            <p:spPr>
              <a:xfrm>
                <a:off x="1905000" y="5715000"/>
                <a:ext cx="3200400" cy="369332"/>
              </a:xfrm>
              <a:prstGeom prst="rect">
                <a:avLst/>
              </a:prstGeom>
              <a:noFill/>
            </p:spPr>
            <p:txBody>
              <a:bodyPr wrap="square" rtlCol="0">
                <a:spAutoFit/>
              </a:bodyPr>
              <a:lstStyle/>
              <a:p>
                <a:r>
                  <a:rPr lang="en-US" b="1" dirty="0" smtClean="0"/>
                  <a:t>Leads to wastage of resources</a:t>
                </a:r>
                <a:endParaRPr lang="en-US" b="1" dirty="0"/>
              </a:p>
            </p:txBody>
          </p:sp>
        </p:grpSp>
      </p:grpSp>
      <p:grpSp>
        <p:nvGrpSpPr>
          <p:cNvPr id="17" name="Group 18"/>
          <p:cNvGrpSpPr/>
          <p:nvPr/>
        </p:nvGrpSpPr>
        <p:grpSpPr>
          <a:xfrm>
            <a:off x="228600" y="1905000"/>
            <a:ext cx="4343400" cy="4608731"/>
            <a:chOff x="762000" y="1752600"/>
            <a:chExt cx="4343400" cy="4608731"/>
          </a:xfrm>
        </p:grpSpPr>
        <p:grpSp>
          <p:nvGrpSpPr>
            <p:cNvPr id="18" name="Group 15"/>
            <p:cNvGrpSpPr/>
            <p:nvPr/>
          </p:nvGrpSpPr>
          <p:grpSpPr>
            <a:xfrm>
              <a:off x="990600" y="1981200"/>
              <a:ext cx="838200" cy="3963988"/>
              <a:chOff x="990600" y="1981200"/>
              <a:chExt cx="838200" cy="3963988"/>
            </a:xfrm>
          </p:grpSpPr>
          <p:cxnSp>
            <p:nvCxnSpPr>
              <p:cNvPr id="27" name="Straight Connector 26"/>
              <p:cNvCxnSpPr/>
              <p:nvPr/>
            </p:nvCxnSpPr>
            <p:spPr>
              <a:xfrm rot="16200000" flipH="1">
                <a:off x="-952500" y="3924300"/>
                <a:ext cx="3962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990600" y="28194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990600" y="38100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990600" y="48768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1066800" y="59436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9" name="Group 16"/>
            <p:cNvGrpSpPr/>
            <p:nvPr/>
          </p:nvGrpSpPr>
          <p:grpSpPr>
            <a:xfrm>
              <a:off x="762000" y="1752600"/>
              <a:ext cx="4343400" cy="4608731"/>
              <a:chOff x="762000" y="1752600"/>
              <a:chExt cx="4343400" cy="4608731"/>
            </a:xfrm>
          </p:grpSpPr>
          <p:sp>
            <p:nvSpPr>
              <p:cNvPr id="22" name="TextBox 21"/>
              <p:cNvSpPr txBox="1"/>
              <p:nvPr/>
            </p:nvSpPr>
            <p:spPr>
              <a:xfrm>
                <a:off x="762000" y="1752600"/>
                <a:ext cx="3200400" cy="369332"/>
              </a:xfrm>
              <a:prstGeom prst="rect">
                <a:avLst/>
              </a:prstGeom>
              <a:noFill/>
            </p:spPr>
            <p:txBody>
              <a:bodyPr wrap="square" rtlCol="0">
                <a:spAutoFit/>
              </a:bodyPr>
              <a:lstStyle/>
              <a:p>
                <a:r>
                  <a:rPr lang="en-US" b="1" dirty="0" smtClean="0"/>
                  <a:t>Positive Effects of application</a:t>
                </a:r>
                <a:endParaRPr lang="en-US" b="1" dirty="0"/>
              </a:p>
            </p:txBody>
          </p:sp>
          <p:sp>
            <p:nvSpPr>
              <p:cNvPr id="23" name="TextBox 22"/>
              <p:cNvSpPr txBox="1"/>
              <p:nvPr/>
            </p:nvSpPr>
            <p:spPr>
              <a:xfrm>
                <a:off x="1752600" y="2667000"/>
                <a:ext cx="3200400" cy="369332"/>
              </a:xfrm>
              <a:prstGeom prst="rect">
                <a:avLst/>
              </a:prstGeom>
              <a:noFill/>
            </p:spPr>
            <p:txBody>
              <a:bodyPr wrap="square" rtlCol="0">
                <a:spAutoFit/>
              </a:bodyPr>
              <a:lstStyle/>
              <a:p>
                <a:r>
                  <a:rPr lang="en-US" b="1" dirty="0" smtClean="0"/>
                  <a:t>Systematic working of org.</a:t>
                </a:r>
                <a:endParaRPr lang="en-US" b="1" dirty="0"/>
              </a:p>
            </p:txBody>
          </p:sp>
          <p:sp>
            <p:nvSpPr>
              <p:cNvPr id="24" name="TextBox 23"/>
              <p:cNvSpPr txBox="1"/>
              <p:nvPr/>
            </p:nvSpPr>
            <p:spPr>
              <a:xfrm>
                <a:off x="1828800" y="3657600"/>
                <a:ext cx="3200400" cy="646331"/>
              </a:xfrm>
              <a:prstGeom prst="rect">
                <a:avLst/>
              </a:prstGeom>
              <a:noFill/>
            </p:spPr>
            <p:txBody>
              <a:bodyPr wrap="square" rtlCol="0">
                <a:spAutoFit/>
              </a:bodyPr>
              <a:lstStyle/>
              <a:p>
                <a:r>
                  <a:rPr lang="en-US" b="1" dirty="0" smtClean="0"/>
                  <a:t>Effective working of superiors and subordinates</a:t>
                </a:r>
                <a:endParaRPr lang="en-US" b="1" dirty="0"/>
              </a:p>
            </p:txBody>
          </p:sp>
          <p:sp>
            <p:nvSpPr>
              <p:cNvPr id="25" name="TextBox 24"/>
              <p:cNvSpPr txBox="1"/>
              <p:nvPr/>
            </p:nvSpPr>
            <p:spPr>
              <a:xfrm>
                <a:off x="1828800" y="4724400"/>
                <a:ext cx="3200400" cy="646331"/>
              </a:xfrm>
              <a:prstGeom prst="rect">
                <a:avLst/>
              </a:prstGeom>
              <a:noFill/>
            </p:spPr>
            <p:txBody>
              <a:bodyPr wrap="square" rtlCol="0">
                <a:spAutoFit/>
              </a:bodyPr>
              <a:lstStyle/>
              <a:p>
                <a:r>
                  <a:rPr lang="en-US" b="1" dirty="0" smtClean="0"/>
                  <a:t>Facilitates coordination and communication</a:t>
                </a:r>
                <a:endParaRPr lang="en-US" b="1" dirty="0"/>
              </a:p>
            </p:txBody>
          </p:sp>
          <p:sp>
            <p:nvSpPr>
              <p:cNvPr id="26" name="TextBox 25"/>
              <p:cNvSpPr txBox="1"/>
              <p:nvPr/>
            </p:nvSpPr>
            <p:spPr>
              <a:xfrm>
                <a:off x="1905000" y="5715000"/>
                <a:ext cx="3200400" cy="646331"/>
              </a:xfrm>
              <a:prstGeom prst="rect">
                <a:avLst/>
              </a:prstGeom>
              <a:noFill/>
            </p:spPr>
            <p:txBody>
              <a:bodyPr wrap="square" rtlCol="0">
                <a:spAutoFit/>
              </a:bodyPr>
              <a:lstStyle/>
              <a:p>
                <a:r>
                  <a:rPr lang="en-US" b="1" dirty="0" smtClean="0"/>
                  <a:t>Easy to fix responsibility for mistakes</a:t>
                </a:r>
                <a:endParaRPr lang="en-US" b="1" dirty="0"/>
              </a:p>
            </p:txBody>
          </p:sp>
        </p:gr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fontScale="90000"/>
          </a:bodyPr>
          <a:lstStyle/>
          <a:p>
            <a:r>
              <a:rPr lang="en-US" dirty="0" err="1" smtClean="0"/>
              <a:t>Fayol’s</a:t>
            </a:r>
            <a:r>
              <a:rPr lang="en-US" dirty="0" smtClean="0"/>
              <a:t> 14 Principles of Management</a:t>
            </a:r>
            <a:endParaRPr lang="en-US" dirty="0"/>
          </a:p>
        </p:txBody>
      </p:sp>
      <p:sp>
        <p:nvSpPr>
          <p:cNvPr id="3" name="Subtitle 2"/>
          <p:cNvSpPr>
            <a:spLocks noGrp="1"/>
          </p:cNvSpPr>
          <p:nvPr>
            <p:ph type="subTitle" idx="1"/>
          </p:nvPr>
        </p:nvSpPr>
        <p:spPr>
          <a:xfrm>
            <a:off x="228600" y="1219200"/>
            <a:ext cx="8610600" cy="5334000"/>
          </a:xfrm>
        </p:spPr>
        <p:txBody>
          <a:bodyPr>
            <a:normAutofit fontScale="85000" lnSpcReduction="20000"/>
          </a:bodyPr>
          <a:lstStyle/>
          <a:p>
            <a:pPr marL="514350" indent="-514350" algn="l" fontAlgn="base"/>
            <a:r>
              <a:rPr lang="en-US" b="1" dirty="0" smtClean="0">
                <a:solidFill>
                  <a:srgbClr val="FF0000"/>
                </a:solidFill>
              </a:rPr>
              <a:t>6. Subordination of Individual Interest to General Interest: </a:t>
            </a:r>
          </a:p>
          <a:p>
            <a:pPr marL="514350" indent="-514350" algn="l" fontAlgn="base">
              <a:buFont typeface="Wingdings" pitchFamily="2" charset="2"/>
              <a:buChar char="Ø"/>
            </a:pPr>
            <a:r>
              <a:rPr lang="en-US" b="1" dirty="0" smtClean="0">
                <a:solidFill>
                  <a:schemeClr val="tx1"/>
                </a:solidFill>
              </a:rPr>
              <a:t>Every org. is set up to achieve certain objectives. At the same time, every employee has some individual interest for working in a org. </a:t>
            </a:r>
            <a:r>
              <a:rPr lang="en-US" b="1" dirty="0" err="1" smtClean="0">
                <a:solidFill>
                  <a:schemeClr val="tx1"/>
                </a:solidFill>
              </a:rPr>
              <a:t>Mngr</a:t>
            </a:r>
            <a:r>
              <a:rPr lang="en-US" b="1" dirty="0" smtClean="0">
                <a:solidFill>
                  <a:schemeClr val="tx1"/>
                </a:solidFill>
              </a:rPr>
              <a:t> should ensure the org. objectives supersedes individual interest.</a:t>
            </a:r>
          </a:p>
          <a:p>
            <a:pPr marL="514350" indent="-514350" algn="l" fontAlgn="base">
              <a:buFont typeface="Wingdings" pitchFamily="2" charset="2"/>
              <a:buChar char="Ø"/>
            </a:pPr>
            <a:r>
              <a:rPr lang="en-US" b="1" dirty="0" smtClean="0">
                <a:solidFill>
                  <a:schemeClr val="tx1"/>
                </a:solidFill>
              </a:rPr>
              <a:t>According to </a:t>
            </a:r>
            <a:r>
              <a:rPr lang="en-US" b="1" dirty="0" err="1" smtClean="0">
                <a:solidFill>
                  <a:schemeClr val="tx1"/>
                </a:solidFill>
              </a:rPr>
              <a:t>Fayol</a:t>
            </a:r>
            <a:r>
              <a:rPr lang="en-US" b="1" dirty="0" smtClean="0">
                <a:solidFill>
                  <a:schemeClr val="tx1"/>
                </a:solidFill>
              </a:rPr>
              <a:t>, “For all times the interests of an org should take priority over the interests of any one individual employee”</a:t>
            </a:r>
          </a:p>
          <a:p>
            <a:pPr marL="514350" indent="-514350" algn="l" fontAlgn="base">
              <a:buFont typeface="Wingdings" pitchFamily="2" charset="2"/>
              <a:buChar char="Ø"/>
            </a:pPr>
            <a:r>
              <a:rPr lang="en-US" b="1" dirty="0" smtClean="0">
                <a:solidFill>
                  <a:schemeClr val="tx1"/>
                </a:solidFill>
              </a:rPr>
              <a:t>For </a:t>
            </a:r>
            <a:r>
              <a:rPr lang="en-US" b="1" dirty="0" err="1" smtClean="0">
                <a:solidFill>
                  <a:schemeClr val="tx1"/>
                </a:solidFill>
              </a:rPr>
              <a:t>eg</a:t>
            </a:r>
            <a:r>
              <a:rPr lang="en-US" b="1" dirty="0" smtClean="0">
                <a:solidFill>
                  <a:schemeClr val="tx1"/>
                </a:solidFill>
              </a:rPr>
              <a:t>. The employees of ‘</a:t>
            </a:r>
            <a:r>
              <a:rPr lang="en-US" b="1" dirty="0" err="1" smtClean="0">
                <a:solidFill>
                  <a:schemeClr val="tx1"/>
                </a:solidFill>
              </a:rPr>
              <a:t>Tantaloons</a:t>
            </a:r>
            <a:r>
              <a:rPr lang="en-US" b="1" dirty="0" smtClean="0">
                <a:solidFill>
                  <a:schemeClr val="tx1"/>
                </a:solidFill>
              </a:rPr>
              <a:t> Ltd’ an export house, willingly agree to overtime as and when required in the </a:t>
            </a:r>
            <a:r>
              <a:rPr lang="en-US" b="1" dirty="0" err="1" smtClean="0">
                <a:solidFill>
                  <a:schemeClr val="tx1"/>
                </a:solidFill>
              </a:rPr>
              <a:t>organisation</a:t>
            </a:r>
            <a:r>
              <a:rPr lang="en-US" b="1" dirty="0" smtClean="0">
                <a:solidFill>
                  <a:schemeClr val="tx1"/>
                </a:solidFill>
              </a:rPr>
              <a:t> so that the deadlines can be met on time. </a:t>
            </a:r>
          </a:p>
          <a:p>
            <a:pPr marL="514350" indent="-514350" algn="l" fontAlgn="base"/>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fontScale="90000"/>
          </a:bodyPr>
          <a:lstStyle/>
          <a:p>
            <a:r>
              <a:rPr lang="en-US" dirty="0" err="1" smtClean="0"/>
              <a:t>Fayol’s</a:t>
            </a:r>
            <a:r>
              <a:rPr lang="en-US" dirty="0" smtClean="0"/>
              <a:t> 14 Principles of Management</a:t>
            </a:r>
            <a:endParaRPr lang="en-US" dirty="0"/>
          </a:p>
        </p:txBody>
      </p:sp>
      <p:sp>
        <p:nvSpPr>
          <p:cNvPr id="3" name="Subtitle 2"/>
          <p:cNvSpPr>
            <a:spLocks noGrp="1"/>
          </p:cNvSpPr>
          <p:nvPr>
            <p:ph type="subTitle" idx="1"/>
          </p:nvPr>
        </p:nvSpPr>
        <p:spPr>
          <a:xfrm>
            <a:off x="228600" y="1219200"/>
            <a:ext cx="8610600" cy="5334000"/>
          </a:xfrm>
        </p:spPr>
        <p:txBody>
          <a:bodyPr>
            <a:normAutofit/>
          </a:bodyPr>
          <a:lstStyle/>
          <a:p>
            <a:pPr marL="514350" indent="-514350" algn="l" fontAlgn="base">
              <a:buFont typeface="Wingdings" pitchFamily="2" charset="2"/>
              <a:buChar char="v"/>
            </a:pPr>
            <a:r>
              <a:rPr lang="en-US" sz="2800" b="1" dirty="0" smtClean="0">
                <a:solidFill>
                  <a:srgbClr val="FF0000"/>
                </a:solidFill>
              </a:rPr>
              <a:t>Subordination of Individual Interest to General Interest : </a:t>
            </a:r>
          </a:p>
          <a:p>
            <a:pPr marL="514350" indent="-514350" algn="l" fontAlgn="base"/>
            <a:r>
              <a:rPr lang="en-US" dirty="0" smtClean="0"/>
              <a:t/>
            </a:r>
            <a:br>
              <a:rPr lang="en-US" dirty="0" smtClean="0"/>
            </a:br>
            <a:endParaRPr lang="en-US" b="1" dirty="0">
              <a:solidFill>
                <a:schemeClr val="tx1"/>
              </a:solidFill>
            </a:endParaRPr>
          </a:p>
        </p:txBody>
      </p:sp>
      <p:grpSp>
        <p:nvGrpSpPr>
          <p:cNvPr id="4" name="Group 17"/>
          <p:cNvGrpSpPr/>
          <p:nvPr/>
        </p:nvGrpSpPr>
        <p:grpSpPr>
          <a:xfrm>
            <a:off x="4343400" y="1981200"/>
            <a:ext cx="4343400" cy="4331732"/>
            <a:chOff x="762000" y="1752600"/>
            <a:chExt cx="4343400" cy="4331732"/>
          </a:xfrm>
        </p:grpSpPr>
        <p:grpSp>
          <p:nvGrpSpPr>
            <p:cNvPr id="6" name="Group 15"/>
            <p:cNvGrpSpPr/>
            <p:nvPr/>
          </p:nvGrpSpPr>
          <p:grpSpPr>
            <a:xfrm>
              <a:off x="990600" y="1981200"/>
              <a:ext cx="838200" cy="3963988"/>
              <a:chOff x="990600" y="1981200"/>
              <a:chExt cx="838200" cy="3963988"/>
            </a:xfrm>
          </p:grpSpPr>
          <p:cxnSp>
            <p:nvCxnSpPr>
              <p:cNvPr id="5" name="Straight Connector 4"/>
              <p:cNvCxnSpPr/>
              <p:nvPr/>
            </p:nvCxnSpPr>
            <p:spPr>
              <a:xfrm rot="16200000" flipH="1">
                <a:off x="-952500" y="3924300"/>
                <a:ext cx="3962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990600" y="28194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990600" y="38100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990600" y="48768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066800" y="59436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6" name="Group 16"/>
            <p:cNvGrpSpPr/>
            <p:nvPr/>
          </p:nvGrpSpPr>
          <p:grpSpPr>
            <a:xfrm>
              <a:off x="762000" y="1752600"/>
              <a:ext cx="4343400" cy="4331732"/>
              <a:chOff x="762000" y="1752600"/>
              <a:chExt cx="4343400" cy="4331732"/>
            </a:xfrm>
          </p:grpSpPr>
          <p:sp>
            <p:nvSpPr>
              <p:cNvPr id="11" name="TextBox 10"/>
              <p:cNvSpPr txBox="1"/>
              <p:nvPr/>
            </p:nvSpPr>
            <p:spPr>
              <a:xfrm>
                <a:off x="762000" y="1752600"/>
                <a:ext cx="3200400" cy="369332"/>
              </a:xfrm>
              <a:prstGeom prst="rect">
                <a:avLst/>
              </a:prstGeom>
              <a:noFill/>
            </p:spPr>
            <p:txBody>
              <a:bodyPr wrap="square" rtlCol="0">
                <a:spAutoFit/>
              </a:bodyPr>
              <a:lstStyle/>
              <a:p>
                <a:r>
                  <a:rPr lang="en-US" b="1" dirty="0" smtClean="0"/>
                  <a:t>Negative Effects of violation</a:t>
                </a:r>
                <a:endParaRPr lang="en-US" b="1" dirty="0"/>
              </a:p>
            </p:txBody>
          </p:sp>
          <p:sp>
            <p:nvSpPr>
              <p:cNvPr id="12" name="TextBox 11"/>
              <p:cNvSpPr txBox="1"/>
              <p:nvPr/>
            </p:nvSpPr>
            <p:spPr>
              <a:xfrm>
                <a:off x="1752600" y="2667000"/>
                <a:ext cx="3200400" cy="646331"/>
              </a:xfrm>
              <a:prstGeom prst="rect">
                <a:avLst/>
              </a:prstGeom>
              <a:noFill/>
            </p:spPr>
            <p:txBody>
              <a:bodyPr wrap="square" rtlCol="0">
                <a:spAutoFit/>
              </a:bodyPr>
              <a:lstStyle/>
              <a:p>
                <a:r>
                  <a:rPr lang="en-US" b="1" dirty="0" smtClean="0"/>
                  <a:t>Difficult healthy work environment</a:t>
                </a:r>
                <a:endParaRPr lang="en-US" b="1" dirty="0"/>
              </a:p>
            </p:txBody>
          </p:sp>
          <p:sp>
            <p:nvSpPr>
              <p:cNvPr id="13" name="TextBox 12"/>
              <p:cNvSpPr txBox="1"/>
              <p:nvPr/>
            </p:nvSpPr>
            <p:spPr>
              <a:xfrm>
                <a:off x="1828800" y="3657600"/>
                <a:ext cx="3200400" cy="369332"/>
              </a:xfrm>
              <a:prstGeom prst="rect">
                <a:avLst/>
              </a:prstGeom>
              <a:noFill/>
            </p:spPr>
            <p:txBody>
              <a:bodyPr wrap="square" rtlCol="0">
                <a:spAutoFit/>
              </a:bodyPr>
              <a:lstStyle/>
              <a:p>
                <a:r>
                  <a:rPr lang="en-US" b="1" dirty="0" smtClean="0"/>
                  <a:t>Non-achievement of goals</a:t>
                </a:r>
                <a:endParaRPr lang="en-US" b="1" dirty="0"/>
              </a:p>
            </p:txBody>
          </p:sp>
          <p:sp>
            <p:nvSpPr>
              <p:cNvPr id="14" name="TextBox 13"/>
              <p:cNvSpPr txBox="1"/>
              <p:nvPr/>
            </p:nvSpPr>
            <p:spPr>
              <a:xfrm>
                <a:off x="1828800" y="4724400"/>
                <a:ext cx="3200400" cy="369332"/>
              </a:xfrm>
              <a:prstGeom prst="rect">
                <a:avLst/>
              </a:prstGeom>
              <a:noFill/>
            </p:spPr>
            <p:txBody>
              <a:bodyPr wrap="square" rtlCol="0">
                <a:spAutoFit/>
              </a:bodyPr>
              <a:lstStyle/>
              <a:p>
                <a:r>
                  <a:rPr lang="en-US" b="1" dirty="0" smtClean="0"/>
                  <a:t>Difficult to create coordination</a:t>
                </a:r>
                <a:endParaRPr lang="en-US" b="1" dirty="0"/>
              </a:p>
            </p:txBody>
          </p:sp>
          <p:sp>
            <p:nvSpPr>
              <p:cNvPr id="15" name="TextBox 14"/>
              <p:cNvSpPr txBox="1"/>
              <p:nvPr/>
            </p:nvSpPr>
            <p:spPr>
              <a:xfrm>
                <a:off x="1905000" y="5715000"/>
                <a:ext cx="3200400" cy="369332"/>
              </a:xfrm>
              <a:prstGeom prst="rect">
                <a:avLst/>
              </a:prstGeom>
              <a:noFill/>
            </p:spPr>
            <p:txBody>
              <a:bodyPr wrap="square" rtlCol="0">
                <a:spAutoFit/>
              </a:bodyPr>
              <a:lstStyle/>
              <a:p>
                <a:r>
                  <a:rPr lang="en-US" b="1" dirty="0" smtClean="0"/>
                  <a:t>Leads to wastage of resources</a:t>
                </a:r>
                <a:endParaRPr lang="en-US" b="1" dirty="0"/>
              </a:p>
            </p:txBody>
          </p:sp>
        </p:grpSp>
      </p:grpSp>
      <p:grpSp>
        <p:nvGrpSpPr>
          <p:cNvPr id="17" name="Group 18"/>
          <p:cNvGrpSpPr/>
          <p:nvPr/>
        </p:nvGrpSpPr>
        <p:grpSpPr>
          <a:xfrm>
            <a:off x="228600" y="1905000"/>
            <a:ext cx="4343400" cy="4331732"/>
            <a:chOff x="762000" y="1752600"/>
            <a:chExt cx="4343400" cy="4331732"/>
          </a:xfrm>
        </p:grpSpPr>
        <p:grpSp>
          <p:nvGrpSpPr>
            <p:cNvPr id="18" name="Group 15"/>
            <p:cNvGrpSpPr/>
            <p:nvPr/>
          </p:nvGrpSpPr>
          <p:grpSpPr>
            <a:xfrm>
              <a:off x="990600" y="1981200"/>
              <a:ext cx="838200" cy="3963988"/>
              <a:chOff x="990600" y="1981200"/>
              <a:chExt cx="838200" cy="3963988"/>
            </a:xfrm>
          </p:grpSpPr>
          <p:cxnSp>
            <p:nvCxnSpPr>
              <p:cNvPr id="27" name="Straight Connector 26"/>
              <p:cNvCxnSpPr/>
              <p:nvPr/>
            </p:nvCxnSpPr>
            <p:spPr>
              <a:xfrm rot="16200000" flipH="1">
                <a:off x="-952500" y="3924300"/>
                <a:ext cx="3962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990600" y="28194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990600" y="38100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990600" y="48768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1066800" y="59436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9" name="Group 16"/>
            <p:cNvGrpSpPr/>
            <p:nvPr/>
          </p:nvGrpSpPr>
          <p:grpSpPr>
            <a:xfrm>
              <a:off x="762000" y="1752600"/>
              <a:ext cx="4343400" cy="4331732"/>
              <a:chOff x="762000" y="1752600"/>
              <a:chExt cx="4343400" cy="4331732"/>
            </a:xfrm>
          </p:grpSpPr>
          <p:sp>
            <p:nvSpPr>
              <p:cNvPr id="22" name="TextBox 21"/>
              <p:cNvSpPr txBox="1"/>
              <p:nvPr/>
            </p:nvSpPr>
            <p:spPr>
              <a:xfrm>
                <a:off x="762000" y="1752600"/>
                <a:ext cx="3200400" cy="369332"/>
              </a:xfrm>
              <a:prstGeom prst="rect">
                <a:avLst/>
              </a:prstGeom>
              <a:noFill/>
            </p:spPr>
            <p:txBody>
              <a:bodyPr wrap="square" rtlCol="0">
                <a:spAutoFit/>
              </a:bodyPr>
              <a:lstStyle/>
              <a:p>
                <a:r>
                  <a:rPr lang="en-US" b="1" dirty="0" smtClean="0"/>
                  <a:t>Positive Effects of application</a:t>
                </a:r>
                <a:endParaRPr lang="en-US" b="1" dirty="0"/>
              </a:p>
            </p:txBody>
          </p:sp>
          <p:sp>
            <p:nvSpPr>
              <p:cNvPr id="23" name="TextBox 22"/>
              <p:cNvSpPr txBox="1"/>
              <p:nvPr/>
            </p:nvSpPr>
            <p:spPr>
              <a:xfrm>
                <a:off x="1752600" y="2667000"/>
                <a:ext cx="3200400" cy="646331"/>
              </a:xfrm>
              <a:prstGeom prst="rect">
                <a:avLst/>
              </a:prstGeom>
              <a:noFill/>
            </p:spPr>
            <p:txBody>
              <a:bodyPr wrap="square" rtlCol="0">
                <a:spAutoFit/>
              </a:bodyPr>
              <a:lstStyle/>
              <a:p>
                <a:r>
                  <a:rPr lang="en-US" b="1" dirty="0" smtClean="0"/>
                  <a:t>Curb undesirable behavior of employees.</a:t>
                </a:r>
                <a:endParaRPr lang="en-US" b="1" dirty="0"/>
              </a:p>
            </p:txBody>
          </p:sp>
          <p:sp>
            <p:nvSpPr>
              <p:cNvPr id="24" name="TextBox 23"/>
              <p:cNvSpPr txBox="1"/>
              <p:nvPr/>
            </p:nvSpPr>
            <p:spPr>
              <a:xfrm>
                <a:off x="1828800" y="3657600"/>
                <a:ext cx="3200400" cy="369332"/>
              </a:xfrm>
              <a:prstGeom prst="rect">
                <a:avLst/>
              </a:prstGeom>
              <a:noFill/>
            </p:spPr>
            <p:txBody>
              <a:bodyPr wrap="square" rtlCol="0">
                <a:spAutoFit/>
              </a:bodyPr>
              <a:lstStyle/>
              <a:p>
                <a:r>
                  <a:rPr lang="en-US" b="1" dirty="0" smtClean="0"/>
                  <a:t>Ensures </a:t>
                </a:r>
                <a:r>
                  <a:rPr lang="en-US" b="1" dirty="0" err="1" smtClean="0"/>
                  <a:t>realisation</a:t>
                </a:r>
                <a:r>
                  <a:rPr lang="en-US" b="1" dirty="0" smtClean="0"/>
                  <a:t> of goals</a:t>
                </a:r>
                <a:endParaRPr lang="en-US" b="1" dirty="0"/>
              </a:p>
            </p:txBody>
          </p:sp>
          <p:sp>
            <p:nvSpPr>
              <p:cNvPr id="25" name="TextBox 24"/>
              <p:cNvSpPr txBox="1"/>
              <p:nvPr/>
            </p:nvSpPr>
            <p:spPr>
              <a:xfrm>
                <a:off x="1828800" y="4724400"/>
                <a:ext cx="3200400" cy="369332"/>
              </a:xfrm>
              <a:prstGeom prst="rect">
                <a:avLst/>
              </a:prstGeom>
              <a:noFill/>
            </p:spPr>
            <p:txBody>
              <a:bodyPr wrap="square" rtlCol="0">
                <a:spAutoFit/>
              </a:bodyPr>
              <a:lstStyle/>
              <a:p>
                <a:r>
                  <a:rPr lang="en-US" b="1" dirty="0" smtClean="0"/>
                  <a:t>Promotes unity of action</a:t>
                </a:r>
                <a:endParaRPr lang="en-US" b="1" dirty="0"/>
              </a:p>
            </p:txBody>
          </p:sp>
          <p:sp>
            <p:nvSpPr>
              <p:cNvPr id="26" name="TextBox 25"/>
              <p:cNvSpPr txBox="1"/>
              <p:nvPr/>
            </p:nvSpPr>
            <p:spPr>
              <a:xfrm>
                <a:off x="1905000" y="5715000"/>
                <a:ext cx="3200400" cy="369332"/>
              </a:xfrm>
              <a:prstGeom prst="rect">
                <a:avLst/>
              </a:prstGeom>
              <a:noFill/>
            </p:spPr>
            <p:txBody>
              <a:bodyPr wrap="square" rtlCol="0">
                <a:spAutoFit/>
              </a:bodyPr>
              <a:lstStyle/>
              <a:p>
                <a:r>
                  <a:rPr lang="en-US" b="1" dirty="0" smtClean="0"/>
                  <a:t>Develops sense of commitment</a:t>
                </a:r>
                <a:endParaRPr lang="en-US" b="1" dirty="0"/>
              </a:p>
            </p:txBody>
          </p:sp>
        </p:gr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fontScale="90000"/>
          </a:bodyPr>
          <a:lstStyle/>
          <a:p>
            <a:r>
              <a:rPr lang="en-US" dirty="0" err="1" smtClean="0"/>
              <a:t>Fayol’s</a:t>
            </a:r>
            <a:r>
              <a:rPr lang="en-US" dirty="0" smtClean="0"/>
              <a:t> 14 Principles of Management</a:t>
            </a:r>
            <a:endParaRPr lang="en-US" dirty="0"/>
          </a:p>
        </p:txBody>
      </p:sp>
      <p:sp>
        <p:nvSpPr>
          <p:cNvPr id="3" name="Subtitle 2"/>
          <p:cNvSpPr>
            <a:spLocks noGrp="1"/>
          </p:cNvSpPr>
          <p:nvPr>
            <p:ph type="subTitle" idx="1"/>
          </p:nvPr>
        </p:nvSpPr>
        <p:spPr>
          <a:xfrm>
            <a:off x="228600" y="1219200"/>
            <a:ext cx="8610600" cy="5334000"/>
          </a:xfrm>
        </p:spPr>
        <p:txBody>
          <a:bodyPr>
            <a:normAutofit fontScale="92500" lnSpcReduction="20000"/>
          </a:bodyPr>
          <a:lstStyle/>
          <a:p>
            <a:pPr marL="514350" indent="-514350" algn="l" fontAlgn="base"/>
            <a:r>
              <a:rPr lang="en-US" b="1" dirty="0" smtClean="0">
                <a:solidFill>
                  <a:srgbClr val="FF0000"/>
                </a:solidFill>
              </a:rPr>
              <a:t>7. Remuneration of Employees: </a:t>
            </a:r>
          </a:p>
          <a:p>
            <a:pPr marL="514350" indent="-514350" algn="l" fontAlgn="base">
              <a:buFont typeface="Wingdings" pitchFamily="2" charset="2"/>
              <a:buChar char="Ø"/>
            </a:pPr>
            <a:r>
              <a:rPr lang="en-US" b="1" dirty="0" smtClean="0">
                <a:solidFill>
                  <a:schemeClr val="tx1"/>
                </a:solidFill>
              </a:rPr>
              <a:t>The wages paid to the employees should be fair so that they are able to sustain a reasonable standard of living.</a:t>
            </a:r>
          </a:p>
          <a:p>
            <a:pPr marL="514350" indent="-514350" algn="l" fontAlgn="base">
              <a:buFont typeface="Wingdings" pitchFamily="2" charset="2"/>
              <a:buChar char="Ø"/>
            </a:pPr>
            <a:r>
              <a:rPr lang="en-US" b="1" dirty="0" smtClean="0">
                <a:solidFill>
                  <a:schemeClr val="tx1"/>
                </a:solidFill>
              </a:rPr>
              <a:t>According to </a:t>
            </a:r>
            <a:r>
              <a:rPr lang="en-US" b="1" dirty="0" err="1" smtClean="0">
                <a:solidFill>
                  <a:schemeClr val="tx1"/>
                </a:solidFill>
              </a:rPr>
              <a:t>Fayol</a:t>
            </a:r>
            <a:r>
              <a:rPr lang="en-US" b="1" dirty="0" smtClean="0">
                <a:solidFill>
                  <a:schemeClr val="tx1"/>
                </a:solidFill>
              </a:rPr>
              <a:t>, “the overall pay and compensation should be fair to both employees and the org.”</a:t>
            </a:r>
          </a:p>
          <a:p>
            <a:pPr marL="514350" indent="-514350" algn="l" fontAlgn="base">
              <a:buFont typeface="Wingdings" pitchFamily="2" charset="2"/>
              <a:buChar char="Ø"/>
            </a:pPr>
            <a:r>
              <a:rPr lang="en-US" b="1" dirty="0" smtClean="0">
                <a:solidFill>
                  <a:schemeClr val="tx1"/>
                </a:solidFill>
              </a:rPr>
              <a:t>For </a:t>
            </a:r>
            <a:r>
              <a:rPr lang="en-US" b="1" dirty="0" err="1" smtClean="0">
                <a:solidFill>
                  <a:schemeClr val="tx1"/>
                </a:solidFill>
              </a:rPr>
              <a:t>eg</a:t>
            </a:r>
            <a:r>
              <a:rPr lang="en-US" b="1" dirty="0" smtClean="0">
                <a:solidFill>
                  <a:schemeClr val="tx1"/>
                </a:solidFill>
              </a:rPr>
              <a:t>. If in a particular year the org. has earned more profits, then some part of profit can be given to employees in the form of bonus. </a:t>
            </a:r>
          </a:p>
          <a:p>
            <a:pPr marL="514350" indent="-514350" algn="l" fontAlgn="base"/>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fontScale="90000"/>
          </a:bodyPr>
          <a:lstStyle/>
          <a:p>
            <a:r>
              <a:rPr lang="en-US" dirty="0" err="1" smtClean="0"/>
              <a:t>Fayol’s</a:t>
            </a:r>
            <a:r>
              <a:rPr lang="en-US" dirty="0" smtClean="0"/>
              <a:t> 14 Principles of Management</a:t>
            </a:r>
            <a:endParaRPr lang="en-US" dirty="0"/>
          </a:p>
        </p:txBody>
      </p:sp>
      <p:sp>
        <p:nvSpPr>
          <p:cNvPr id="3" name="Subtitle 2"/>
          <p:cNvSpPr>
            <a:spLocks noGrp="1"/>
          </p:cNvSpPr>
          <p:nvPr>
            <p:ph type="subTitle" idx="1"/>
          </p:nvPr>
        </p:nvSpPr>
        <p:spPr>
          <a:xfrm>
            <a:off x="228600" y="1219200"/>
            <a:ext cx="8610600" cy="5334000"/>
          </a:xfrm>
        </p:spPr>
        <p:txBody>
          <a:bodyPr>
            <a:normAutofit/>
          </a:bodyPr>
          <a:lstStyle/>
          <a:p>
            <a:pPr marL="514350" indent="-514350" algn="l" fontAlgn="base">
              <a:buFont typeface="Wingdings" pitchFamily="2" charset="2"/>
              <a:buChar char="v"/>
            </a:pPr>
            <a:r>
              <a:rPr lang="en-US" sz="2800" b="1" dirty="0" smtClean="0">
                <a:solidFill>
                  <a:srgbClr val="FF0000"/>
                </a:solidFill>
              </a:rPr>
              <a:t>Remuneration of Employees : </a:t>
            </a:r>
          </a:p>
          <a:p>
            <a:pPr marL="514350" indent="-514350" algn="l" fontAlgn="base"/>
            <a:r>
              <a:rPr lang="en-US" dirty="0" smtClean="0"/>
              <a:t/>
            </a:r>
            <a:br>
              <a:rPr lang="en-US" dirty="0" smtClean="0"/>
            </a:br>
            <a:endParaRPr lang="en-US" b="1" dirty="0">
              <a:solidFill>
                <a:schemeClr val="tx1"/>
              </a:solidFill>
            </a:endParaRPr>
          </a:p>
        </p:txBody>
      </p:sp>
      <p:grpSp>
        <p:nvGrpSpPr>
          <p:cNvPr id="4" name="Group 17"/>
          <p:cNvGrpSpPr/>
          <p:nvPr/>
        </p:nvGrpSpPr>
        <p:grpSpPr>
          <a:xfrm>
            <a:off x="4343400" y="1981200"/>
            <a:ext cx="4343400" cy="4331732"/>
            <a:chOff x="762000" y="1752600"/>
            <a:chExt cx="4343400" cy="4331732"/>
          </a:xfrm>
        </p:grpSpPr>
        <p:grpSp>
          <p:nvGrpSpPr>
            <p:cNvPr id="6" name="Group 15"/>
            <p:cNvGrpSpPr/>
            <p:nvPr/>
          </p:nvGrpSpPr>
          <p:grpSpPr>
            <a:xfrm>
              <a:off x="990600" y="1981200"/>
              <a:ext cx="838200" cy="3963988"/>
              <a:chOff x="990600" y="1981200"/>
              <a:chExt cx="838200" cy="3963988"/>
            </a:xfrm>
          </p:grpSpPr>
          <p:cxnSp>
            <p:nvCxnSpPr>
              <p:cNvPr id="5" name="Straight Connector 4"/>
              <p:cNvCxnSpPr/>
              <p:nvPr/>
            </p:nvCxnSpPr>
            <p:spPr>
              <a:xfrm rot="16200000" flipH="1">
                <a:off x="-952500" y="3924300"/>
                <a:ext cx="3962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990600" y="28194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990600" y="38100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990600" y="48768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066800" y="59436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6" name="Group 16"/>
            <p:cNvGrpSpPr/>
            <p:nvPr/>
          </p:nvGrpSpPr>
          <p:grpSpPr>
            <a:xfrm>
              <a:off x="762000" y="1752600"/>
              <a:ext cx="4343400" cy="4331732"/>
              <a:chOff x="762000" y="1752600"/>
              <a:chExt cx="4343400" cy="4331732"/>
            </a:xfrm>
          </p:grpSpPr>
          <p:sp>
            <p:nvSpPr>
              <p:cNvPr id="11" name="TextBox 10"/>
              <p:cNvSpPr txBox="1"/>
              <p:nvPr/>
            </p:nvSpPr>
            <p:spPr>
              <a:xfrm>
                <a:off x="762000" y="1752600"/>
                <a:ext cx="3200400" cy="369332"/>
              </a:xfrm>
              <a:prstGeom prst="rect">
                <a:avLst/>
              </a:prstGeom>
              <a:noFill/>
            </p:spPr>
            <p:txBody>
              <a:bodyPr wrap="square" rtlCol="0">
                <a:spAutoFit/>
              </a:bodyPr>
              <a:lstStyle/>
              <a:p>
                <a:r>
                  <a:rPr lang="en-US" b="1" dirty="0" smtClean="0"/>
                  <a:t>Negative Effects of violation</a:t>
                </a:r>
                <a:endParaRPr lang="en-US" b="1" dirty="0"/>
              </a:p>
            </p:txBody>
          </p:sp>
          <p:sp>
            <p:nvSpPr>
              <p:cNvPr id="12" name="TextBox 11"/>
              <p:cNvSpPr txBox="1"/>
              <p:nvPr/>
            </p:nvSpPr>
            <p:spPr>
              <a:xfrm>
                <a:off x="1752600" y="2667000"/>
                <a:ext cx="3200400" cy="646331"/>
              </a:xfrm>
              <a:prstGeom prst="rect">
                <a:avLst/>
              </a:prstGeom>
              <a:noFill/>
            </p:spPr>
            <p:txBody>
              <a:bodyPr wrap="square" rtlCol="0">
                <a:spAutoFit/>
              </a:bodyPr>
              <a:lstStyle/>
              <a:p>
                <a:r>
                  <a:rPr lang="en-US" b="1" dirty="0" smtClean="0"/>
                  <a:t>Dissatisfaction among employees</a:t>
                </a:r>
                <a:endParaRPr lang="en-US" b="1" dirty="0"/>
              </a:p>
            </p:txBody>
          </p:sp>
          <p:sp>
            <p:nvSpPr>
              <p:cNvPr id="13" name="TextBox 12"/>
              <p:cNvSpPr txBox="1"/>
              <p:nvPr/>
            </p:nvSpPr>
            <p:spPr>
              <a:xfrm>
                <a:off x="1828800" y="3657600"/>
                <a:ext cx="3200400" cy="369332"/>
              </a:xfrm>
              <a:prstGeom prst="rect">
                <a:avLst/>
              </a:prstGeom>
              <a:noFill/>
            </p:spPr>
            <p:txBody>
              <a:bodyPr wrap="square" rtlCol="0">
                <a:spAutoFit/>
              </a:bodyPr>
              <a:lstStyle/>
              <a:p>
                <a:r>
                  <a:rPr lang="en-US" b="1" dirty="0" smtClean="0"/>
                  <a:t>High </a:t>
                </a:r>
                <a:r>
                  <a:rPr lang="en-US" b="1" dirty="0" err="1" smtClean="0"/>
                  <a:t>labour</a:t>
                </a:r>
                <a:r>
                  <a:rPr lang="en-US" b="1" dirty="0" smtClean="0"/>
                  <a:t> turnover</a:t>
                </a:r>
                <a:endParaRPr lang="en-US" b="1" dirty="0"/>
              </a:p>
            </p:txBody>
          </p:sp>
          <p:sp>
            <p:nvSpPr>
              <p:cNvPr id="14" name="TextBox 13"/>
              <p:cNvSpPr txBox="1"/>
              <p:nvPr/>
            </p:nvSpPr>
            <p:spPr>
              <a:xfrm>
                <a:off x="1828800" y="4724400"/>
                <a:ext cx="3200400" cy="646331"/>
              </a:xfrm>
              <a:prstGeom prst="rect">
                <a:avLst/>
              </a:prstGeom>
              <a:noFill/>
            </p:spPr>
            <p:txBody>
              <a:bodyPr wrap="square" rtlCol="0">
                <a:spAutoFit/>
              </a:bodyPr>
              <a:lstStyle/>
              <a:p>
                <a:r>
                  <a:rPr lang="en-US" b="1" dirty="0" smtClean="0"/>
                  <a:t>Poor work performance of employees</a:t>
                </a:r>
                <a:endParaRPr lang="en-US" b="1" dirty="0"/>
              </a:p>
            </p:txBody>
          </p:sp>
          <p:sp>
            <p:nvSpPr>
              <p:cNvPr id="15" name="TextBox 14"/>
              <p:cNvSpPr txBox="1"/>
              <p:nvPr/>
            </p:nvSpPr>
            <p:spPr>
              <a:xfrm>
                <a:off x="1905000" y="5715000"/>
                <a:ext cx="3200400" cy="369332"/>
              </a:xfrm>
              <a:prstGeom prst="rect">
                <a:avLst/>
              </a:prstGeom>
              <a:noFill/>
            </p:spPr>
            <p:txBody>
              <a:bodyPr wrap="square" rtlCol="0">
                <a:spAutoFit/>
              </a:bodyPr>
              <a:lstStyle/>
              <a:p>
                <a:r>
                  <a:rPr lang="en-US" b="1" dirty="0" smtClean="0"/>
                  <a:t>Conflicts bet workers and </a:t>
                </a:r>
                <a:r>
                  <a:rPr lang="en-US" b="1" dirty="0" err="1" smtClean="0"/>
                  <a:t>mngt</a:t>
                </a:r>
                <a:endParaRPr lang="en-US" b="1" dirty="0"/>
              </a:p>
            </p:txBody>
          </p:sp>
        </p:grpSp>
      </p:grpSp>
      <p:grpSp>
        <p:nvGrpSpPr>
          <p:cNvPr id="17" name="Group 18"/>
          <p:cNvGrpSpPr/>
          <p:nvPr/>
        </p:nvGrpSpPr>
        <p:grpSpPr>
          <a:xfrm>
            <a:off x="228600" y="1905000"/>
            <a:ext cx="4343400" cy="4331732"/>
            <a:chOff x="762000" y="1752600"/>
            <a:chExt cx="4343400" cy="4331732"/>
          </a:xfrm>
        </p:grpSpPr>
        <p:grpSp>
          <p:nvGrpSpPr>
            <p:cNvPr id="18" name="Group 15"/>
            <p:cNvGrpSpPr/>
            <p:nvPr/>
          </p:nvGrpSpPr>
          <p:grpSpPr>
            <a:xfrm>
              <a:off x="990600" y="1981200"/>
              <a:ext cx="838200" cy="3963988"/>
              <a:chOff x="990600" y="1981200"/>
              <a:chExt cx="838200" cy="3963988"/>
            </a:xfrm>
          </p:grpSpPr>
          <p:cxnSp>
            <p:nvCxnSpPr>
              <p:cNvPr id="27" name="Straight Connector 26"/>
              <p:cNvCxnSpPr/>
              <p:nvPr/>
            </p:nvCxnSpPr>
            <p:spPr>
              <a:xfrm rot="16200000" flipH="1">
                <a:off x="-952500" y="3924300"/>
                <a:ext cx="3962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990600" y="28194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990600" y="38100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990600" y="48768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1066800" y="59436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9" name="Group 16"/>
            <p:cNvGrpSpPr/>
            <p:nvPr/>
          </p:nvGrpSpPr>
          <p:grpSpPr>
            <a:xfrm>
              <a:off x="762000" y="1752600"/>
              <a:ext cx="4343400" cy="4331732"/>
              <a:chOff x="762000" y="1752600"/>
              <a:chExt cx="4343400" cy="4331732"/>
            </a:xfrm>
          </p:grpSpPr>
          <p:sp>
            <p:nvSpPr>
              <p:cNvPr id="22" name="TextBox 21"/>
              <p:cNvSpPr txBox="1"/>
              <p:nvPr/>
            </p:nvSpPr>
            <p:spPr>
              <a:xfrm>
                <a:off x="762000" y="1752600"/>
                <a:ext cx="3200400" cy="369332"/>
              </a:xfrm>
              <a:prstGeom prst="rect">
                <a:avLst/>
              </a:prstGeom>
              <a:noFill/>
            </p:spPr>
            <p:txBody>
              <a:bodyPr wrap="square" rtlCol="0">
                <a:spAutoFit/>
              </a:bodyPr>
              <a:lstStyle/>
              <a:p>
                <a:r>
                  <a:rPr lang="en-US" b="1" dirty="0" smtClean="0"/>
                  <a:t>Positive Effects of application</a:t>
                </a:r>
                <a:endParaRPr lang="en-US" b="1" dirty="0"/>
              </a:p>
            </p:txBody>
          </p:sp>
          <p:sp>
            <p:nvSpPr>
              <p:cNvPr id="23" name="TextBox 22"/>
              <p:cNvSpPr txBox="1"/>
              <p:nvPr/>
            </p:nvSpPr>
            <p:spPr>
              <a:xfrm>
                <a:off x="1752600" y="2667000"/>
                <a:ext cx="3200400" cy="646331"/>
              </a:xfrm>
              <a:prstGeom prst="rect">
                <a:avLst/>
              </a:prstGeom>
              <a:noFill/>
            </p:spPr>
            <p:txBody>
              <a:bodyPr wrap="square" rtlCol="0">
                <a:spAutoFit/>
              </a:bodyPr>
              <a:lstStyle/>
              <a:p>
                <a:r>
                  <a:rPr lang="en-US" b="1" dirty="0" smtClean="0"/>
                  <a:t>Helps to create a healthy work environment.</a:t>
                </a:r>
                <a:endParaRPr lang="en-US" b="1" dirty="0"/>
              </a:p>
            </p:txBody>
          </p:sp>
          <p:sp>
            <p:nvSpPr>
              <p:cNvPr id="24" name="TextBox 23"/>
              <p:cNvSpPr txBox="1"/>
              <p:nvPr/>
            </p:nvSpPr>
            <p:spPr>
              <a:xfrm>
                <a:off x="1828800" y="3657600"/>
                <a:ext cx="3200400" cy="369332"/>
              </a:xfrm>
              <a:prstGeom prst="rect">
                <a:avLst/>
              </a:prstGeom>
              <a:noFill/>
            </p:spPr>
            <p:txBody>
              <a:bodyPr wrap="square" rtlCol="0">
                <a:spAutoFit/>
              </a:bodyPr>
              <a:lstStyle/>
              <a:p>
                <a:r>
                  <a:rPr lang="en-US" b="1" dirty="0" smtClean="0"/>
                  <a:t>Ensures smooth running of org.</a:t>
                </a:r>
                <a:endParaRPr lang="en-US" b="1" dirty="0"/>
              </a:p>
            </p:txBody>
          </p:sp>
          <p:sp>
            <p:nvSpPr>
              <p:cNvPr id="25" name="TextBox 24"/>
              <p:cNvSpPr txBox="1"/>
              <p:nvPr/>
            </p:nvSpPr>
            <p:spPr>
              <a:xfrm>
                <a:off x="1828800" y="4724400"/>
                <a:ext cx="3200400" cy="369332"/>
              </a:xfrm>
              <a:prstGeom prst="rect">
                <a:avLst/>
              </a:prstGeom>
              <a:noFill/>
            </p:spPr>
            <p:txBody>
              <a:bodyPr wrap="square" rtlCol="0">
                <a:spAutoFit/>
              </a:bodyPr>
              <a:lstStyle/>
              <a:p>
                <a:r>
                  <a:rPr lang="en-US" b="1" dirty="0" smtClean="0"/>
                  <a:t>Achievement of desired goals</a:t>
                </a:r>
                <a:endParaRPr lang="en-US" b="1" dirty="0"/>
              </a:p>
            </p:txBody>
          </p:sp>
          <p:sp>
            <p:nvSpPr>
              <p:cNvPr id="26" name="TextBox 25"/>
              <p:cNvSpPr txBox="1"/>
              <p:nvPr/>
            </p:nvSpPr>
            <p:spPr>
              <a:xfrm>
                <a:off x="1905000" y="5715000"/>
                <a:ext cx="3200400" cy="369332"/>
              </a:xfrm>
              <a:prstGeom prst="rect">
                <a:avLst/>
              </a:prstGeom>
              <a:noFill/>
            </p:spPr>
            <p:txBody>
              <a:bodyPr wrap="square" rtlCol="0">
                <a:spAutoFit/>
              </a:bodyPr>
              <a:lstStyle/>
              <a:p>
                <a:r>
                  <a:rPr lang="en-US" b="1" dirty="0" smtClean="0"/>
                  <a:t>Reduce </a:t>
                </a:r>
                <a:r>
                  <a:rPr lang="en-US" b="1" dirty="0" err="1" smtClean="0"/>
                  <a:t>labour</a:t>
                </a:r>
                <a:r>
                  <a:rPr lang="en-US" b="1" dirty="0" smtClean="0"/>
                  <a:t> turnover</a:t>
                </a:r>
                <a:endParaRPr lang="en-US" b="1" dirty="0"/>
              </a:p>
            </p:txBody>
          </p:sp>
        </p:gr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lstStyle/>
          <a:p>
            <a:r>
              <a:rPr lang="en-US" dirty="0" smtClean="0"/>
              <a:t>Principles of Management</a:t>
            </a:r>
            <a:endParaRPr lang="en-US" dirty="0"/>
          </a:p>
        </p:txBody>
      </p:sp>
      <p:sp>
        <p:nvSpPr>
          <p:cNvPr id="3" name="Subtitle 2"/>
          <p:cNvSpPr>
            <a:spLocks noGrp="1"/>
          </p:cNvSpPr>
          <p:nvPr>
            <p:ph type="subTitle" idx="1"/>
          </p:nvPr>
        </p:nvSpPr>
        <p:spPr>
          <a:xfrm>
            <a:off x="228600" y="1219200"/>
            <a:ext cx="8610600" cy="5334000"/>
          </a:xfrm>
        </p:spPr>
        <p:txBody>
          <a:bodyPr>
            <a:normAutofit lnSpcReduction="10000"/>
          </a:bodyPr>
          <a:lstStyle/>
          <a:p>
            <a:pPr marL="514350" indent="-514350" algn="l" fontAlgn="base">
              <a:buFont typeface="Wingdings" pitchFamily="2" charset="2"/>
              <a:buChar char="v"/>
            </a:pPr>
            <a:r>
              <a:rPr lang="en-US" b="1" dirty="0" smtClean="0">
                <a:solidFill>
                  <a:srgbClr val="FF0000"/>
                </a:solidFill>
              </a:rPr>
              <a:t>Formed by practice and experiments: </a:t>
            </a:r>
            <a:r>
              <a:rPr lang="en-US" dirty="0" smtClean="0">
                <a:solidFill>
                  <a:schemeClr val="tx1"/>
                </a:solidFill>
              </a:rPr>
              <a:t>Developed after years of observation and experiments on humans. Hence evolutionary in nature. </a:t>
            </a:r>
            <a:r>
              <a:rPr lang="en-US" dirty="0" err="1" smtClean="0">
                <a:solidFill>
                  <a:schemeClr val="tx1"/>
                </a:solidFill>
              </a:rPr>
              <a:t>Eg</a:t>
            </a:r>
            <a:r>
              <a:rPr lang="en-US" dirty="0" smtClean="0">
                <a:solidFill>
                  <a:schemeClr val="tx1"/>
                </a:solidFill>
              </a:rPr>
              <a:t>. Principle of division</a:t>
            </a:r>
          </a:p>
          <a:p>
            <a:pPr marL="514350" indent="-514350" algn="l" fontAlgn="base">
              <a:buFont typeface="Wingdings" pitchFamily="2" charset="2"/>
              <a:buChar char="v"/>
            </a:pPr>
            <a:r>
              <a:rPr lang="en-US" b="1" dirty="0" smtClean="0">
                <a:solidFill>
                  <a:srgbClr val="FF0000"/>
                </a:solidFill>
              </a:rPr>
              <a:t>Flexibility: </a:t>
            </a:r>
            <a:r>
              <a:rPr lang="en-US" dirty="0" smtClean="0">
                <a:solidFill>
                  <a:schemeClr val="tx1"/>
                </a:solidFill>
              </a:rPr>
              <a:t>can be modified by managers. Not rigid. </a:t>
            </a:r>
            <a:r>
              <a:rPr lang="en-US" dirty="0" err="1" smtClean="0">
                <a:solidFill>
                  <a:schemeClr val="tx1"/>
                </a:solidFill>
              </a:rPr>
              <a:t>Eg</a:t>
            </a:r>
            <a:r>
              <a:rPr lang="en-US" dirty="0" smtClean="0">
                <a:solidFill>
                  <a:schemeClr val="tx1"/>
                </a:solidFill>
              </a:rPr>
              <a:t>. Principle of division</a:t>
            </a:r>
          </a:p>
          <a:p>
            <a:pPr marL="514350" indent="-514350" algn="l" fontAlgn="base">
              <a:buFont typeface="Wingdings" pitchFamily="2" charset="2"/>
              <a:buChar char="v"/>
            </a:pPr>
            <a:r>
              <a:rPr lang="en-US" b="1" dirty="0" err="1" smtClean="0">
                <a:solidFill>
                  <a:srgbClr val="FF0000"/>
                </a:solidFill>
              </a:rPr>
              <a:t>Behavioural</a:t>
            </a:r>
            <a:r>
              <a:rPr lang="en-US" b="1" dirty="0" smtClean="0">
                <a:solidFill>
                  <a:srgbClr val="FF0000"/>
                </a:solidFill>
              </a:rPr>
              <a:t> in nature: </a:t>
            </a:r>
            <a:r>
              <a:rPr lang="en-US" dirty="0" smtClean="0">
                <a:solidFill>
                  <a:schemeClr val="tx1"/>
                </a:solidFill>
              </a:rPr>
              <a:t>based on </a:t>
            </a:r>
            <a:r>
              <a:rPr lang="en-US" dirty="0" err="1" smtClean="0">
                <a:solidFill>
                  <a:schemeClr val="tx1"/>
                </a:solidFill>
              </a:rPr>
              <a:t>behaviours</a:t>
            </a:r>
            <a:r>
              <a:rPr lang="en-US" dirty="0" smtClean="0">
                <a:solidFill>
                  <a:schemeClr val="tx1"/>
                </a:solidFill>
              </a:rPr>
              <a:t> of employees. Made to improve relationships between workers. For </a:t>
            </a:r>
            <a:r>
              <a:rPr lang="en-US" dirty="0" err="1" smtClean="0">
                <a:solidFill>
                  <a:schemeClr val="tx1"/>
                </a:solidFill>
              </a:rPr>
              <a:t>eg</a:t>
            </a:r>
            <a:r>
              <a:rPr lang="en-US" dirty="0" smtClean="0">
                <a:solidFill>
                  <a:schemeClr val="tx1"/>
                </a:solidFill>
              </a:rPr>
              <a:t>-principle of discipline</a:t>
            </a:r>
            <a:endParaRPr lang="en-US" b="1" dirty="0" smtClean="0">
              <a:solidFill>
                <a:srgbClr val="FF0000"/>
              </a:solidFill>
            </a:endParaRPr>
          </a:p>
          <a:p>
            <a:pPr marL="514350" indent="-514350" algn="l" fontAlgn="base"/>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lstStyle/>
          <a:p>
            <a:r>
              <a:rPr lang="en-US" dirty="0" smtClean="0"/>
              <a:t>Principles of Management</a:t>
            </a:r>
            <a:endParaRPr lang="en-US" dirty="0"/>
          </a:p>
        </p:txBody>
      </p:sp>
      <p:sp>
        <p:nvSpPr>
          <p:cNvPr id="3" name="Subtitle 2"/>
          <p:cNvSpPr>
            <a:spLocks noGrp="1"/>
          </p:cNvSpPr>
          <p:nvPr>
            <p:ph type="subTitle" idx="1"/>
          </p:nvPr>
        </p:nvSpPr>
        <p:spPr>
          <a:xfrm>
            <a:off x="228600" y="1219200"/>
            <a:ext cx="8610600" cy="5334000"/>
          </a:xfrm>
        </p:spPr>
        <p:txBody>
          <a:bodyPr>
            <a:normAutofit fontScale="47500" lnSpcReduction="20000"/>
          </a:bodyPr>
          <a:lstStyle/>
          <a:p>
            <a:pPr algn="l"/>
            <a:r>
              <a:rPr lang="en-US" dirty="0" err="1" smtClean="0">
                <a:solidFill>
                  <a:schemeClr val="tx1"/>
                </a:solidFill>
              </a:rPr>
              <a:t>Nutan</a:t>
            </a:r>
            <a:r>
              <a:rPr lang="en-US" dirty="0" smtClean="0">
                <a:solidFill>
                  <a:schemeClr val="tx1"/>
                </a:solidFill>
              </a:rPr>
              <a:t> Tiffin Box service was started in Mumbai by the Mumbai </a:t>
            </a:r>
            <a:r>
              <a:rPr lang="en-US" dirty="0" err="1" smtClean="0">
                <a:solidFill>
                  <a:schemeClr val="tx1"/>
                </a:solidFill>
              </a:rPr>
              <a:t>Dabbawalas</a:t>
            </a:r>
            <a:r>
              <a:rPr lang="en-US" dirty="0" smtClean="0">
                <a:solidFill>
                  <a:schemeClr val="tx1"/>
                </a:solidFill>
              </a:rPr>
              <a:t>. The </a:t>
            </a:r>
            <a:r>
              <a:rPr lang="en-US" dirty="0" err="1" smtClean="0">
                <a:solidFill>
                  <a:schemeClr val="tx1"/>
                </a:solidFill>
              </a:rPr>
              <a:t>Dabbawalas</a:t>
            </a:r>
            <a:r>
              <a:rPr lang="en-US" dirty="0" smtClean="0">
                <a:solidFill>
                  <a:schemeClr val="tx1"/>
                </a:solidFill>
              </a:rPr>
              <a:t> who are the soul of entire Mumbai aim to provide prompt and efficient services by providing tasty homemade </a:t>
            </a:r>
            <a:r>
              <a:rPr lang="en-US" dirty="0" err="1" smtClean="0">
                <a:solidFill>
                  <a:schemeClr val="tx1"/>
                </a:solidFill>
              </a:rPr>
              <a:t>tiffin</a:t>
            </a:r>
            <a:r>
              <a:rPr lang="en-US" dirty="0" smtClean="0">
                <a:solidFill>
                  <a:schemeClr val="tx1"/>
                </a:solidFill>
              </a:rPr>
              <a:t> to all office goers at the right time and place. The service is uninterrupted even on the days of bad weather, political unrest and social disturbances. Recently, they have started online booking system through their website ‘mydabbawala.com’. Owing to their tremendous popularity amongst the happy and satisfied customers and members, the </a:t>
            </a:r>
            <a:r>
              <a:rPr lang="en-US" dirty="0" err="1" smtClean="0">
                <a:solidFill>
                  <a:schemeClr val="tx1"/>
                </a:solidFill>
              </a:rPr>
              <a:t>Dabbawalas</a:t>
            </a:r>
            <a:r>
              <a:rPr lang="en-US" dirty="0" smtClean="0">
                <a:solidFill>
                  <a:schemeClr val="tx1"/>
                </a:solidFill>
              </a:rPr>
              <a:t> were invited as guest lecturer by top business schools. The </a:t>
            </a:r>
            <a:r>
              <a:rPr lang="en-US" dirty="0" err="1" smtClean="0">
                <a:solidFill>
                  <a:schemeClr val="tx1"/>
                </a:solidFill>
              </a:rPr>
              <a:t>Dabbawalas</a:t>
            </a:r>
            <a:r>
              <a:rPr lang="en-US" dirty="0" smtClean="0">
                <a:solidFill>
                  <a:schemeClr val="tx1"/>
                </a:solidFill>
              </a:rPr>
              <a:t> operate in a group of 25-30 people </a:t>
            </a:r>
            <a:r>
              <a:rPr lang="en-US" dirty="0" err="1" smtClean="0">
                <a:solidFill>
                  <a:schemeClr val="tx1"/>
                </a:solidFill>
              </a:rPr>
              <a:t>alongwith</a:t>
            </a:r>
            <a:r>
              <a:rPr lang="en-US" dirty="0" smtClean="0">
                <a:solidFill>
                  <a:schemeClr val="tx1"/>
                </a:solidFill>
              </a:rPr>
              <a:t> a group leader. Each group teams up with other groups in order to deliver the </a:t>
            </a:r>
            <a:r>
              <a:rPr lang="en-US" dirty="0" err="1" smtClean="0">
                <a:solidFill>
                  <a:schemeClr val="tx1"/>
                </a:solidFill>
              </a:rPr>
              <a:t>tiffins</a:t>
            </a:r>
            <a:r>
              <a:rPr lang="en-US" dirty="0" smtClean="0">
                <a:solidFill>
                  <a:schemeClr val="tx1"/>
                </a:solidFill>
              </a:rPr>
              <a:t> on time. They are not transferred on frequent basis as they have to remember the addresses of their customers. They follow certain rules while doing trade—no alcohol during working hours; no leaves without permission; wearing white caps and carrying ID cards during business hours.</a:t>
            </a:r>
            <a:br>
              <a:rPr lang="en-US" dirty="0" smtClean="0">
                <a:solidFill>
                  <a:schemeClr val="tx1"/>
                </a:solidFill>
              </a:rPr>
            </a:br>
            <a:r>
              <a:rPr lang="en-US" dirty="0" smtClean="0">
                <a:solidFill>
                  <a:schemeClr val="tx1"/>
                </a:solidFill>
              </a:rPr>
              <a:t>Recently, on the suggestion of a few self-motivated fellow men, the </a:t>
            </a:r>
            <a:r>
              <a:rPr lang="en-US" dirty="0" err="1" smtClean="0">
                <a:solidFill>
                  <a:schemeClr val="tx1"/>
                </a:solidFill>
              </a:rPr>
              <a:t>dabbawalas</a:t>
            </a:r>
            <a:r>
              <a:rPr lang="en-US" dirty="0" smtClean="0">
                <a:solidFill>
                  <a:schemeClr val="tx1"/>
                </a:solidFill>
              </a:rPr>
              <a:t> thought out and executed a plan of providing food left in </a:t>
            </a:r>
            <a:r>
              <a:rPr lang="en-US" dirty="0" err="1" smtClean="0">
                <a:solidFill>
                  <a:schemeClr val="tx1"/>
                </a:solidFill>
              </a:rPr>
              <a:t>tiffins</a:t>
            </a:r>
            <a:r>
              <a:rPr lang="en-US" dirty="0" smtClean="0">
                <a:solidFill>
                  <a:schemeClr val="tx1"/>
                </a:solidFill>
              </a:rPr>
              <a:t> by customers to slum children. They have instructed their customers to place red sticker if food is left in the </a:t>
            </a:r>
            <a:r>
              <a:rPr lang="en-US" dirty="0" err="1" smtClean="0">
                <a:solidFill>
                  <a:schemeClr val="tx1"/>
                </a:solidFill>
              </a:rPr>
              <a:t>tiffin</a:t>
            </a:r>
            <a:r>
              <a:rPr lang="en-US" dirty="0" smtClean="0">
                <a:solidFill>
                  <a:schemeClr val="tx1"/>
                </a:solidFill>
              </a:rPr>
              <a:t>, to be fed to poor children later.</a:t>
            </a:r>
          </a:p>
          <a:p>
            <a:pPr algn="l"/>
            <a:r>
              <a:rPr lang="en-US" dirty="0" smtClean="0">
                <a:solidFill>
                  <a:schemeClr val="tx1"/>
                </a:solidFill>
              </a:rPr>
              <a:t>State any </a:t>
            </a:r>
            <a:r>
              <a:rPr lang="en-US" dirty="0" smtClean="0">
                <a:solidFill>
                  <a:schemeClr val="tx1"/>
                </a:solidFill>
              </a:rPr>
              <a:t>one </a:t>
            </a:r>
            <a:r>
              <a:rPr lang="en-US" dirty="0" smtClean="0">
                <a:solidFill>
                  <a:schemeClr val="tx1"/>
                </a:solidFill>
              </a:rPr>
              <a:t>characteristic of management mentioned in the above case.</a:t>
            </a:r>
          </a:p>
          <a:p>
            <a:pPr algn="l"/>
            <a:r>
              <a:rPr lang="en-US" dirty="0" smtClean="0">
                <a:solidFill>
                  <a:schemeClr val="tx1"/>
                </a:solidFill>
              </a:rPr>
              <a:t>Give any two values which the </a:t>
            </a:r>
            <a:r>
              <a:rPr lang="en-US" dirty="0" err="1" smtClean="0">
                <a:solidFill>
                  <a:schemeClr val="tx1"/>
                </a:solidFill>
              </a:rPr>
              <a:t>Dabbawalas</a:t>
            </a:r>
            <a:r>
              <a:rPr lang="en-US" dirty="0" smtClean="0">
                <a:solidFill>
                  <a:schemeClr val="tx1"/>
                </a:solidFill>
              </a:rPr>
              <a:t> want to communicated to society</a:t>
            </a:r>
            <a:r>
              <a:rPr lang="en-US" dirty="0" smtClean="0">
                <a:solidFill>
                  <a:schemeClr val="tx1"/>
                </a:solidFill>
              </a:rPr>
              <a:t>.</a:t>
            </a:r>
          </a:p>
          <a:p>
            <a:r>
              <a:rPr lang="en-US" b="1" dirty="0" smtClean="0">
                <a:solidFill>
                  <a:schemeClr val="tx1"/>
                </a:solidFill>
              </a:rPr>
              <a:t>Management is goal oriented as it seeks to integrate the efforts of different individuals towards the accomplishment of both organizational and individual goals.</a:t>
            </a:r>
            <a:br>
              <a:rPr lang="en-US" b="1" dirty="0" smtClean="0">
                <a:solidFill>
                  <a:schemeClr val="tx1"/>
                </a:solidFill>
              </a:rPr>
            </a:br>
            <a:r>
              <a:rPr lang="en-US" b="1" dirty="0" smtClean="0">
                <a:solidFill>
                  <a:schemeClr val="tx1"/>
                </a:solidFill>
              </a:rPr>
              <a:t>(The other correct answers are management is intangible/ group activity/dynamic)</a:t>
            </a:r>
          </a:p>
          <a:p>
            <a:r>
              <a:rPr lang="en-US" b="1" dirty="0" smtClean="0">
                <a:solidFill>
                  <a:schemeClr val="tx1"/>
                </a:solidFill>
              </a:rPr>
              <a:t>The two values that </a:t>
            </a:r>
            <a:r>
              <a:rPr lang="en-US" b="1" dirty="0" err="1" smtClean="0">
                <a:solidFill>
                  <a:schemeClr val="tx1"/>
                </a:solidFill>
              </a:rPr>
              <a:t>Dabbawalas</a:t>
            </a:r>
            <a:r>
              <a:rPr lang="en-US" b="1" dirty="0" smtClean="0">
                <a:solidFill>
                  <a:schemeClr val="tx1"/>
                </a:solidFill>
              </a:rPr>
              <a:t> want to communicate to society are:</a:t>
            </a:r>
          </a:p>
          <a:p>
            <a:pPr lvl="1"/>
            <a:r>
              <a:rPr lang="en-US" b="1" dirty="0" smtClean="0">
                <a:solidFill>
                  <a:schemeClr val="tx1"/>
                </a:solidFill>
              </a:rPr>
              <a:t>Concern for poor/ Humanity</a:t>
            </a:r>
          </a:p>
          <a:p>
            <a:pPr lvl="1"/>
            <a:r>
              <a:rPr lang="en-US" b="1" dirty="0" smtClean="0">
                <a:solidFill>
                  <a:schemeClr val="tx1"/>
                </a:solidFill>
              </a:rPr>
              <a:t>Responsibility</a:t>
            </a:r>
          </a:p>
          <a:p>
            <a:pPr algn="l"/>
            <a:endParaRPr lang="en-US" dirty="0" smtClean="0">
              <a:solidFill>
                <a:schemeClr val="tx1"/>
              </a:solidFill>
            </a:endParaRPr>
          </a:p>
          <a:p>
            <a:pPr marL="514350" indent="-514350" algn="l" fontAlgn="base"/>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fontScale="90000"/>
          </a:bodyPr>
          <a:lstStyle/>
          <a:p>
            <a:r>
              <a:rPr lang="en-US" dirty="0" smtClean="0"/>
              <a:t>Significance of Principles of Management</a:t>
            </a:r>
            <a:endParaRPr lang="en-US" dirty="0"/>
          </a:p>
        </p:txBody>
      </p:sp>
      <p:sp>
        <p:nvSpPr>
          <p:cNvPr id="3" name="Subtitle 2"/>
          <p:cNvSpPr>
            <a:spLocks noGrp="1"/>
          </p:cNvSpPr>
          <p:nvPr>
            <p:ph type="subTitle" idx="1"/>
          </p:nvPr>
        </p:nvSpPr>
        <p:spPr>
          <a:xfrm>
            <a:off x="228600" y="1219200"/>
            <a:ext cx="8610600" cy="5334000"/>
          </a:xfrm>
        </p:spPr>
        <p:txBody>
          <a:bodyPr>
            <a:normAutofit lnSpcReduction="10000"/>
          </a:bodyPr>
          <a:lstStyle/>
          <a:p>
            <a:pPr marL="514350" indent="-514350" algn="l" fontAlgn="base">
              <a:buFont typeface="Wingdings" pitchFamily="2" charset="2"/>
              <a:buChar char="v"/>
            </a:pPr>
            <a:r>
              <a:rPr lang="en-US" b="1" dirty="0" smtClean="0">
                <a:solidFill>
                  <a:srgbClr val="FF0000"/>
                </a:solidFill>
              </a:rPr>
              <a:t>Providing managers with useful insights into reality: </a:t>
            </a:r>
          </a:p>
          <a:p>
            <a:pPr marL="514350" indent="-514350" algn="l" fontAlgn="base">
              <a:buFont typeface="Wingdings" pitchFamily="2" charset="2"/>
              <a:buChar char="Ø"/>
            </a:pPr>
            <a:r>
              <a:rPr lang="en-US" b="1" dirty="0" smtClean="0">
                <a:solidFill>
                  <a:schemeClr val="tx1"/>
                </a:solidFill>
              </a:rPr>
              <a:t>Real works situations</a:t>
            </a:r>
          </a:p>
          <a:p>
            <a:pPr marL="514350" indent="-514350" algn="l" fontAlgn="base">
              <a:buFont typeface="Wingdings" pitchFamily="2" charset="2"/>
              <a:buChar char="Ø"/>
            </a:pPr>
            <a:r>
              <a:rPr lang="en-US" b="1" dirty="0" smtClean="0">
                <a:solidFill>
                  <a:schemeClr val="tx1"/>
                </a:solidFill>
              </a:rPr>
              <a:t>Enhances the knowledge and understanding of diff types of managerial situations. Solves recurring issues effectively with previous experience</a:t>
            </a:r>
          </a:p>
          <a:p>
            <a:pPr marL="514350" indent="-514350" algn="l" fontAlgn="base">
              <a:buFont typeface="Wingdings" pitchFamily="2" charset="2"/>
              <a:buChar char="Ø"/>
            </a:pPr>
            <a:r>
              <a:rPr lang="en-US" b="1" dirty="0" smtClean="0">
                <a:solidFill>
                  <a:schemeClr val="tx1"/>
                </a:solidFill>
              </a:rPr>
              <a:t>Promotes managerial efficiency </a:t>
            </a:r>
          </a:p>
          <a:p>
            <a:pPr marL="514350" indent="-514350" algn="l" fontAlgn="base">
              <a:buFont typeface="Wingdings" pitchFamily="2" charset="2"/>
              <a:buChar char="Ø"/>
            </a:pPr>
            <a:r>
              <a:rPr lang="en-US" b="1" dirty="0" err="1" smtClean="0">
                <a:solidFill>
                  <a:schemeClr val="tx1"/>
                </a:solidFill>
              </a:rPr>
              <a:t>Eg</a:t>
            </a:r>
            <a:r>
              <a:rPr lang="en-US" b="1" dirty="0" smtClean="0">
                <a:solidFill>
                  <a:schemeClr val="tx1"/>
                </a:solidFill>
              </a:rPr>
              <a:t>. Stability of tenure (changing employees job)</a:t>
            </a:r>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fontScale="90000"/>
          </a:bodyPr>
          <a:lstStyle/>
          <a:p>
            <a:r>
              <a:rPr lang="en-US" dirty="0" smtClean="0"/>
              <a:t>Significance of Principles of Management</a:t>
            </a:r>
            <a:endParaRPr lang="en-US" dirty="0"/>
          </a:p>
        </p:txBody>
      </p:sp>
      <p:sp>
        <p:nvSpPr>
          <p:cNvPr id="3" name="Subtitle 2"/>
          <p:cNvSpPr>
            <a:spLocks noGrp="1"/>
          </p:cNvSpPr>
          <p:nvPr>
            <p:ph type="subTitle" idx="1"/>
          </p:nvPr>
        </p:nvSpPr>
        <p:spPr>
          <a:xfrm>
            <a:off x="228600" y="1219200"/>
            <a:ext cx="8610600" cy="5334000"/>
          </a:xfrm>
        </p:spPr>
        <p:txBody>
          <a:bodyPr>
            <a:normAutofit/>
          </a:bodyPr>
          <a:lstStyle/>
          <a:p>
            <a:pPr marL="514350" indent="-514350" algn="l" fontAlgn="base">
              <a:buFont typeface="Wingdings" pitchFamily="2" charset="2"/>
              <a:buChar char="v"/>
            </a:pPr>
            <a:r>
              <a:rPr lang="en-US" b="1" dirty="0" smtClean="0">
                <a:solidFill>
                  <a:srgbClr val="FF0000"/>
                </a:solidFill>
              </a:rPr>
              <a:t>Optimum </a:t>
            </a:r>
            <a:r>
              <a:rPr lang="en-US" b="1" dirty="0" err="1" smtClean="0">
                <a:solidFill>
                  <a:srgbClr val="FF0000"/>
                </a:solidFill>
              </a:rPr>
              <a:t>utilisation</a:t>
            </a:r>
            <a:r>
              <a:rPr lang="en-US" b="1" dirty="0" smtClean="0">
                <a:solidFill>
                  <a:srgbClr val="FF0000"/>
                </a:solidFill>
              </a:rPr>
              <a:t> of resources and effective administration: </a:t>
            </a:r>
          </a:p>
          <a:p>
            <a:pPr marL="514350" indent="-514350" algn="l" fontAlgn="base">
              <a:buFont typeface="Wingdings" pitchFamily="2" charset="2"/>
              <a:buChar char="Ø"/>
            </a:pPr>
            <a:r>
              <a:rPr lang="en-US" b="1" dirty="0" smtClean="0">
                <a:solidFill>
                  <a:schemeClr val="tx1"/>
                </a:solidFill>
              </a:rPr>
              <a:t>Understand cause and effect relationship. Hence decisions and actions are cost effective</a:t>
            </a:r>
          </a:p>
          <a:p>
            <a:pPr marL="514350" indent="-514350" algn="l" fontAlgn="base">
              <a:buFont typeface="Wingdings" pitchFamily="2" charset="2"/>
              <a:buChar char="Ø"/>
            </a:pPr>
            <a:r>
              <a:rPr lang="en-US" b="1" dirty="0" smtClean="0">
                <a:solidFill>
                  <a:schemeClr val="tx1"/>
                </a:solidFill>
              </a:rPr>
              <a:t>Promotes personal &amp; professional growth of managers enabling them to such decision that facilitate optimum </a:t>
            </a:r>
            <a:r>
              <a:rPr lang="en-US" b="1" dirty="0" err="1" smtClean="0">
                <a:solidFill>
                  <a:schemeClr val="tx1"/>
                </a:solidFill>
              </a:rPr>
              <a:t>utilisation</a:t>
            </a:r>
            <a:r>
              <a:rPr lang="en-US" b="1" dirty="0" smtClean="0">
                <a:solidFill>
                  <a:schemeClr val="tx1"/>
                </a:solidFill>
              </a:rPr>
              <a:t> of resources</a:t>
            </a:r>
          </a:p>
          <a:p>
            <a:pPr marL="514350" indent="-514350" algn="l" fontAlgn="base">
              <a:buFont typeface="Wingdings" pitchFamily="2" charset="2"/>
              <a:buChar char="Ø"/>
            </a:pPr>
            <a:r>
              <a:rPr lang="en-US" b="1" dirty="0" smtClean="0">
                <a:solidFill>
                  <a:schemeClr val="tx1"/>
                </a:solidFill>
              </a:rPr>
              <a:t>For </a:t>
            </a:r>
            <a:r>
              <a:rPr lang="en-US" b="1" dirty="0" err="1" smtClean="0">
                <a:solidFill>
                  <a:schemeClr val="tx1"/>
                </a:solidFill>
              </a:rPr>
              <a:t>eg</a:t>
            </a:r>
            <a:r>
              <a:rPr lang="en-US" b="1" dirty="0" smtClean="0">
                <a:solidFill>
                  <a:schemeClr val="tx1"/>
                </a:solidFill>
              </a:rPr>
              <a:t>: knowledge about principle of division of work helps manager to assign duties</a:t>
            </a:r>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fontScale="90000"/>
          </a:bodyPr>
          <a:lstStyle/>
          <a:p>
            <a:r>
              <a:rPr lang="en-US" dirty="0" smtClean="0"/>
              <a:t>Significance of Principles of Management</a:t>
            </a:r>
            <a:endParaRPr lang="en-US" dirty="0"/>
          </a:p>
        </p:txBody>
      </p:sp>
      <p:sp>
        <p:nvSpPr>
          <p:cNvPr id="3" name="Subtitle 2"/>
          <p:cNvSpPr>
            <a:spLocks noGrp="1"/>
          </p:cNvSpPr>
          <p:nvPr>
            <p:ph type="subTitle" idx="1"/>
          </p:nvPr>
        </p:nvSpPr>
        <p:spPr>
          <a:xfrm>
            <a:off x="228600" y="1219200"/>
            <a:ext cx="8610600" cy="5334000"/>
          </a:xfrm>
        </p:spPr>
        <p:txBody>
          <a:bodyPr>
            <a:normAutofit lnSpcReduction="10000"/>
          </a:bodyPr>
          <a:lstStyle/>
          <a:p>
            <a:pPr marL="514350" indent="-514350" algn="l" fontAlgn="base">
              <a:buFont typeface="Wingdings" pitchFamily="2" charset="2"/>
              <a:buChar char="v"/>
            </a:pPr>
            <a:r>
              <a:rPr lang="en-US" b="1" dirty="0" smtClean="0">
                <a:solidFill>
                  <a:srgbClr val="FF0000"/>
                </a:solidFill>
              </a:rPr>
              <a:t>Scientific decisions: </a:t>
            </a:r>
          </a:p>
          <a:p>
            <a:pPr marL="514350" indent="-514350" algn="l" fontAlgn="base">
              <a:buFont typeface="Wingdings" pitchFamily="2" charset="2"/>
              <a:buChar char="Ø"/>
            </a:pPr>
            <a:r>
              <a:rPr lang="en-US" b="1" dirty="0" smtClean="0">
                <a:solidFill>
                  <a:schemeClr val="tx1"/>
                </a:solidFill>
              </a:rPr>
              <a:t>Managers ability to take timely, realistic and effective decisions</a:t>
            </a:r>
          </a:p>
          <a:p>
            <a:pPr marL="514350" indent="-514350" algn="l" fontAlgn="base">
              <a:buFont typeface="Wingdings" pitchFamily="2" charset="2"/>
              <a:buChar char="Ø"/>
            </a:pPr>
            <a:r>
              <a:rPr lang="en-US" b="1" dirty="0" smtClean="0">
                <a:solidFill>
                  <a:schemeClr val="tx1"/>
                </a:solidFill>
              </a:rPr>
              <a:t>Helps managers to assess problems and take scientific decisions based on logic rather than guess work</a:t>
            </a:r>
          </a:p>
          <a:p>
            <a:pPr marL="514350" indent="-514350" algn="l" fontAlgn="base">
              <a:buFont typeface="Wingdings" pitchFamily="2" charset="2"/>
              <a:buChar char="Ø"/>
            </a:pPr>
            <a:r>
              <a:rPr lang="en-US" b="1" dirty="0" smtClean="0">
                <a:solidFill>
                  <a:schemeClr val="tx1"/>
                </a:solidFill>
              </a:rPr>
              <a:t>For </a:t>
            </a:r>
            <a:r>
              <a:rPr lang="en-US" b="1" dirty="0" err="1" smtClean="0">
                <a:solidFill>
                  <a:schemeClr val="tx1"/>
                </a:solidFill>
              </a:rPr>
              <a:t>eg</a:t>
            </a:r>
            <a:r>
              <a:rPr lang="en-US" b="1" dirty="0" smtClean="0">
                <a:solidFill>
                  <a:schemeClr val="tx1"/>
                </a:solidFill>
              </a:rPr>
              <a:t>: knowledge about principle of subordination of individual interest to general interest helps managers to take rational decisions</a:t>
            </a:r>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fontScale="90000"/>
          </a:bodyPr>
          <a:lstStyle/>
          <a:p>
            <a:r>
              <a:rPr lang="en-US" dirty="0" smtClean="0"/>
              <a:t>Significance of Principles of Management</a:t>
            </a:r>
            <a:endParaRPr lang="en-US" dirty="0"/>
          </a:p>
        </p:txBody>
      </p:sp>
      <p:sp>
        <p:nvSpPr>
          <p:cNvPr id="3" name="Subtitle 2"/>
          <p:cNvSpPr>
            <a:spLocks noGrp="1"/>
          </p:cNvSpPr>
          <p:nvPr>
            <p:ph type="subTitle" idx="1"/>
          </p:nvPr>
        </p:nvSpPr>
        <p:spPr>
          <a:xfrm>
            <a:off x="228600" y="1219200"/>
            <a:ext cx="8610600" cy="5334000"/>
          </a:xfrm>
        </p:spPr>
        <p:txBody>
          <a:bodyPr>
            <a:normAutofit/>
          </a:bodyPr>
          <a:lstStyle/>
          <a:p>
            <a:pPr marL="514350" indent="-514350" algn="l" fontAlgn="base">
              <a:buFont typeface="Wingdings" pitchFamily="2" charset="2"/>
              <a:buChar char="v"/>
            </a:pPr>
            <a:r>
              <a:rPr lang="en-US" b="1" dirty="0" smtClean="0">
                <a:solidFill>
                  <a:srgbClr val="FF0000"/>
                </a:solidFill>
              </a:rPr>
              <a:t>Meeting changing environment requirements: </a:t>
            </a:r>
          </a:p>
          <a:p>
            <a:pPr marL="514350" indent="-514350" algn="l" fontAlgn="base">
              <a:buFont typeface="Wingdings" pitchFamily="2" charset="2"/>
              <a:buChar char="Ø"/>
            </a:pPr>
            <a:r>
              <a:rPr lang="en-US" b="1" dirty="0" smtClean="0">
                <a:solidFill>
                  <a:schemeClr val="tx1"/>
                </a:solidFill>
              </a:rPr>
              <a:t>Business environment is dynamic in nature</a:t>
            </a:r>
          </a:p>
          <a:p>
            <a:pPr marL="514350" indent="-514350" algn="l" fontAlgn="base">
              <a:buFont typeface="Wingdings" pitchFamily="2" charset="2"/>
              <a:buChar char="Ø"/>
            </a:pPr>
            <a:r>
              <a:rPr lang="en-US" b="1" dirty="0" smtClean="0">
                <a:solidFill>
                  <a:schemeClr val="tx1"/>
                </a:solidFill>
              </a:rPr>
              <a:t>Principles can be </a:t>
            </a:r>
            <a:r>
              <a:rPr lang="en-US" b="1" dirty="0" err="1" smtClean="0">
                <a:solidFill>
                  <a:schemeClr val="tx1"/>
                </a:solidFill>
              </a:rPr>
              <a:t>flexible,hence</a:t>
            </a:r>
            <a:r>
              <a:rPr lang="en-US" b="1" dirty="0" smtClean="0">
                <a:solidFill>
                  <a:schemeClr val="tx1"/>
                </a:solidFill>
              </a:rPr>
              <a:t> can be modified</a:t>
            </a:r>
          </a:p>
          <a:p>
            <a:pPr marL="514350" indent="-514350" algn="l" fontAlgn="base">
              <a:buFont typeface="Wingdings" pitchFamily="2" charset="2"/>
              <a:buChar char="Ø"/>
            </a:pPr>
            <a:r>
              <a:rPr lang="en-US" b="1" dirty="0" smtClean="0">
                <a:solidFill>
                  <a:schemeClr val="tx1"/>
                </a:solidFill>
              </a:rPr>
              <a:t>For </a:t>
            </a:r>
            <a:r>
              <a:rPr lang="en-US" b="1" dirty="0" err="1" smtClean="0">
                <a:solidFill>
                  <a:schemeClr val="tx1"/>
                </a:solidFill>
              </a:rPr>
              <a:t>eg</a:t>
            </a:r>
            <a:r>
              <a:rPr lang="en-US" b="1" dirty="0" smtClean="0">
                <a:solidFill>
                  <a:schemeClr val="tx1"/>
                </a:solidFill>
              </a:rPr>
              <a:t>: Principle of division of work is helping for outsourcing the biz. activities</a:t>
            </a:r>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762000"/>
          </a:xfrm>
        </p:spPr>
        <p:txBody>
          <a:bodyPr>
            <a:normAutofit fontScale="90000"/>
          </a:bodyPr>
          <a:lstStyle/>
          <a:p>
            <a:r>
              <a:rPr lang="en-US" dirty="0" smtClean="0"/>
              <a:t>Significance of Principles of Management</a:t>
            </a:r>
            <a:endParaRPr lang="en-US" dirty="0"/>
          </a:p>
        </p:txBody>
      </p:sp>
      <p:sp>
        <p:nvSpPr>
          <p:cNvPr id="3" name="Subtitle 2"/>
          <p:cNvSpPr>
            <a:spLocks noGrp="1"/>
          </p:cNvSpPr>
          <p:nvPr>
            <p:ph type="subTitle" idx="1"/>
          </p:nvPr>
        </p:nvSpPr>
        <p:spPr>
          <a:xfrm>
            <a:off x="228600" y="1219200"/>
            <a:ext cx="8610600" cy="5334000"/>
          </a:xfrm>
        </p:spPr>
        <p:txBody>
          <a:bodyPr>
            <a:normAutofit/>
          </a:bodyPr>
          <a:lstStyle/>
          <a:p>
            <a:pPr marL="514350" indent="-514350" algn="l" fontAlgn="base">
              <a:buFont typeface="Wingdings" pitchFamily="2" charset="2"/>
              <a:buChar char="v"/>
            </a:pPr>
            <a:r>
              <a:rPr lang="en-US" b="1" dirty="0" smtClean="0">
                <a:solidFill>
                  <a:srgbClr val="FF0000"/>
                </a:solidFill>
              </a:rPr>
              <a:t>Fulfilling social responsibility: </a:t>
            </a:r>
          </a:p>
          <a:p>
            <a:pPr marL="514350" indent="-514350" algn="l" fontAlgn="base">
              <a:buFont typeface="Wingdings" pitchFamily="2" charset="2"/>
              <a:buChar char="Ø"/>
            </a:pPr>
            <a:r>
              <a:rPr lang="en-US" b="1" dirty="0" smtClean="0">
                <a:solidFill>
                  <a:schemeClr val="tx1"/>
                </a:solidFill>
              </a:rPr>
              <a:t>Growing </a:t>
            </a:r>
            <a:r>
              <a:rPr lang="en-US" b="1" dirty="0" err="1" smtClean="0">
                <a:solidFill>
                  <a:schemeClr val="tx1"/>
                </a:solidFill>
              </a:rPr>
              <a:t>realisation</a:t>
            </a:r>
            <a:r>
              <a:rPr lang="en-US" b="1" dirty="0" smtClean="0">
                <a:solidFill>
                  <a:schemeClr val="tx1"/>
                </a:solidFill>
              </a:rPr>
              <a:t> of social responsibility in business</a:t>
            </a:r>
          </a:p>
          <a:p>
            <a:pPr marL="514350" indent="-514350" algn="l" fontAlgn="base">
              <a:buFont typeface="Wingdings" pitchFamily="2" charset="2"/>
              <a:buChar char="Ø"/>
            </a:pPr>
            <a:r>
              <a:rPr lang="en-US" b="1" dirty="0" smtClean="0">
                <a:solidFill>
                  <a:schemeClr val="tx1"/>
                </a:solidFill>
              </a:rPr>
              <a:t>Principles helps to develop the sense of </a:t>
            </a:r>
            <a:r>
              <a:rPr lang="en-US" b="1" dirty="0" err="1" smtClean="0">
                <a:solidFill>
                  <a:schemeClr val="tx1"/>
                </a:solidFill>
              </a:rPr>
              <a:t>realisation</a:t>
            </a:r>
            <a:r>
              <a:rPr lang="en-US" b="1" dirty="0" smtClean="0">
                <a:solidFill>
                  <a:schemeClr val="tx1"/>
                </a:solidFill>
              </a:rPr>
              <a:t> towards social responsibilities among diff groups</a:t>
            </a:r>
          </a:p>
          <a:p>
            <a:pPr marL="514350" indent="-514350" algn="l" fontAlgn="base">
              <a:buFont typeface="Wingdings" pitchFamily="2" charset="2"/>
              <a:buChar char="Ø"/>
            </a:pPr>
            <a:r>
              <a:rPr lang="en-US" b="1" dirty="0" smtClean="0">
                <a:solidFill>
                  <a:schemeClr val="tx1"/>
                </a:solidFill>
              </a:rPr>
              <a:t>For </a:t>
            </a:r>
            <a:r>
              <a:rPr lang="en-US" b="1" dirty="0" err="1" smtClean="0">
                <a:solidFill>
                  <a:schemeClr val="tx1"/>
                </a:solidFill>
              </a:rPr>
              <a:t>eg</a:t>
            </a:r>
            <a:r>
              <a:rPr lang="en-US" b="1" dirty="0" smtClean="0">
                <a:solidFill>
                  <a:schemeClr val="tx1"/>
                </a:solidFill>
              </a:rPr>
              <a:t>: Principle of equity removes prejudices and fulfills social responsibility</a:t>
            </a:r>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754</TotalTime>
  <Words>2068</Words>
  <Application>Microsoft Office PowerPoint</Application>
  <PresentationFormat>On-screen Show (4:3)</PresentationFormat>
  <Paragraphs>214</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Principles of Management</vt:lpstr>
      <vt:lpstr>Principles of Management</vt:lpstr>
      <vt:lpstr>Principles of Management</vt:lpstr>
      <vt:lpstr>Principles of Management</vt:lpstr>
      <vt:lpstr>Significance of Principles of Management</vt:lpstr>
      <vt:lpstr>Significance of Principles of Management</vt:lpstr>
      <vt:lpstr>Significance of Principles of Management</vt:lpstr>
      <vt:lpstr>Significance of Principles of Management</vt:lpstr>
      <vt:lpstr>Significance of Principles of Management</vt:lpstr>
      <vt:lpstr>Significance of Principles of Management</vt:lpstr>
      <vt:lpstr>Significance of Principles of Management</vt:lpstr>
      <vt:lpstr>Fayol’s Principles of Management</vt:lpstr>
      <vt:lpstr>Fayol’s Principles of Management</vt:lpstr>
      <vt:lpstr>Fayol’s 14 Principles of Management</vt:lpstr>
      <vt:lpstr>Fayol’s 14 Principles of Management</vt:lpstr>
      <vt:lpstr>Fayol’s 14 Principles of Management</vt:lpstr>
      <vt:lpstr>Fayol’s 14 Principles of Management</vt:lpstr>
      <vt:lpstr>Fayol’s 14 Principles of Management</vt:lpstr>
      <vt:lpstr>Fayol’s 14 Principles of Management</vt:lpstr>
      <vt:lpstr>Fayol’s 14 Principles of Management</vt:lpstr>
      <vt:lpstr>Fayol’s 14 Principles of Management</vt:lpstr>
      <vt:lpstr>Fayol’s 14 Principles of Management</vt:lpstr>
      <vt:lpstr>Fayol’s 14 Principles of Management</vt:lpstr>
      <vt:lpstr>Fayol’s 14 Principles of Management</vt:lpstr>
      <vt:lpstr>Fayol’s 14 Principles of Management</vt:lpstr>
      <vt:lpstr>Fayol’s 14 Principles of Management</vt:lpstr>
      <vt:lpstr>Fayol’s 14 Principles of Management</vt:lpstr>
      <vt:lpstr>Fayol’s 14 Principles of Management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Mix</dc:title>
  <dc:creator>dell</dc:creator>
  <cp:lastModifiedBy>dell</cp:lastModifiedBy>
  <cp:revision>552</cp:revision>
  <dcterms:created xsi:type="dcterms:W3CDTF">2018-09-30T17:27:13Z</dcterms:created>
  <dcterms:modified xsi:type="dcterms:W3CDTF">2020-03-08T16:07:45Z</dcterms:modified>
</cp:coreProperties>
</file>